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79"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81" r:id="rId14"/>
    <p:sldId id="268" r:id="rId15"/>
    <p:sldId id="269" r:id="rId16"/>
    <p:sldId id="270" r:id="rId17"/>
    <p:sldId id="271" r:id="rId18"/>
    <p:sldId id="272" r:id="rId19"/>
    <p:sldId id="273" r:id="rId20"/>
    <p:sldId id="274" r:id="rId21"/>
    <p:sldId id="275" r:id="rId22"/>
    <p:sldId id="276" r:id="rId23"/>
    <p:sldId id="279" r:id="rId24"/>
    <p:sldId id="280" r:id="rId25"/>
    <p:sldId id="282" r:id="rId26"/>
    <p:sldId id="283" r:id="rId27"/>
    <p:sldId id="284" r:id="rId28"/>
    <p:sldId id="285" r:id="rId29"/>
    <p:sldId id="288" r:id="rId30"/>
    <p:sldId id="286" r:id="rId31"/>
    <p:sldId id="289" r:id="rId32"/>
    <p:sldId id="291" r:id="rId33"/>
    <p:sldId id="290" r:id="rId34"/>
    <p:sldId id="292" r:id="rId35"/>
    <p:sldId id="293" r:id="rId36"/>
    <p:sldId id="294" r:id="rId37"/>
    <p:sldId id="297" r:id="rId38"/>
    <p:sldId id="295" r:id="rId39"/>
    <p:sldId id="298" r:id="rId40"/>
    <p:sldId id="299" r:id="rId41"/>
    <p:sldId id="303" r:id="rId42"/>
    <p:sldId id="300" r:id="rId43"/>
    <p:sldId id="301" r:id="rId44"/>
    <p:sldId id="302" r:id="rId45"/>
    <p:sldId id="304" r:id="rId4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030" autoAdjust="0"/>
    <p:restoredTop sz="94660"/>
  </p:normalViewPr>
  <p:slideViewPr>
    <p:cSldViewPr snapToGrid="0">
      <p:cViewPr varScale="1">
        <p:scale>
          <a:sx n="93" d="100"/>
          <a:sy n="93" d="100"/>
        </p:scale>
        <p:origin x="120"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FA2921F2-93AB-487F-95E9-7F317D7B3C8B}" type="datetimeFigureOut">
              <a:rPr lang="en-US" smtClean="0"/>
              <a:t>12/6/2022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BC71DD-F92C-4DED-A1CA-74DFEE945390}"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901567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A2921F2-93AB-487F-95E9-7F317D7B3C8B}" type="datetimeFigureOut">
              <a:rPr lang="en-US" smtClean="0"/>
              <a:t>12/6/2022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BC71DD-F92C-4DED-A1CA-74DFEE945390}" type="slidenum">
              <a:rPr lang="en-US" smtClean="0"/>
              <a:t>‹#›</a:t>
            </a:fld>
            <a:endParaRPr lang="en-US"/>
          </a:p>
        </p:txBody>
      </p:sp>
    </p:spTree>
    <p:extLst>
      <p:ext uri="{BB962C8B-B14F-4D97-AF65-F5344CB8AC3E}">
        <p14:creationId xmlns:p14="http://schemas.microsoft.com/office/powerpoint/2010/main" val="25337061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A2921F2-93AB-487F-95E9-7F317D7B3C8B}" type="datetimeFigureOut">
              <a:rPr lang="en-US" smtClean="0"/>
              <a:t>12/6/2022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BC71DD-F92C-4DED-A1CA-74DFEE945390}" type="slidenum">
              <a:rPr lang="en-US" smtClean="0"/>
              <a:t>‹#›</a:t>
            </a:fld>
            <a:endParaRPr lang="en-US"/>
          </a:p>
        </p:txBody>
      </p:sp>
    </p:spTree>
    <p:extLst>
      <p:ext uri="{BB962C8B-B14F-4D97-AF65-F5344CB8AC3E}">
        <p14:creationId xmlns:p14="http://schemas.microsoft.com/office/powerpoint/2010/main" val="41021147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A2921F2-93AB-487F-95E9-7F317D7B3C8B}" type="datetimeFigureOut">
              <a:rPr lang="en-US" smtClean="0"/>
              <a:t>12/6/2022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BC71DD-F92C-4DED-A1CA-74DFEE945390}" type="slidenum">
              <a:rPr lang="en-US" smtClean="0"/>
              <a:t>‹#›</a:t>
            </a:fld>
            <a:endParaRPr lang="en-US"/>
          </a:p>
        </p:txBody>
      </p:sp>
    </p:spTree>
    <p:extLst>
      <p:ext uri="{BB962C8B-B14F-4D97-AF65-F5344CB8AC3E}">
        <p14:creationId xmlns:p14="http://schemas.microsoft.com/office/powerpoint/2010/main" val="16832398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FA2921F2-93AB-487F-95E9-7F317D7B3C8B}" type="datetimeFigureOut">
              <a:rPr lang="en-US" smtClean="0"/>
              <a:t>12/6/2022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BC71DD-F92C-4DED-A1CA-74DFEE945390}"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09044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FA2921F2-93AB-487F-95E9-7F317D7B3C8B}" type="datetimeFigureOut">
              <a:rPr lang="en-US" smtClean="0"/>
              <a:t>12/6/2022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3BC71DD-F92C-4DED-A1CA-74DFEE945390}" type="slidenum">
              <a:rPr lang="en-US" smtClean="0"/>
              <a:t>‹#›</a:t>
            </a:fld>
            <a:endParaRPr lang="en-US"/>
          </a:p>
        </p:txBody>
      </p:sp>
    </p:spTree>
    <p:extLst>
      <p:ext uri="{BB962C8B-B14F-4D97-AF65-F5344CB8AC3E}">
        <p14:creationId xmlns:p14="http://schemas.microsoft.com/office/powerpoint/2010/main" val="7665044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FA2921F2-93AB-487F-95E9-7F317D7B3C8B}" type="datetimeFigureOut">
              <a:rPr lang="en-US" smtClean="0"/>
              <a:t>12/6/2022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3BC71DD-F92C-4DED-A1CA-74DFEE945390}" type="slidenum">
              <a:rPr lang="en-US" smtClean="0"/>
              <a:t>‹#›</a:t>
            </a:fld>
            <a:endParaRPr lang="en-US"/>
          </a:p>
        </p:txBody>
      </p:sp>
    </p:spTree>
    <p:extLst>
      <p:ext uri="{BB962C8B-B14F-4D97-AF65-F5344CB8AC3E}">
        <p14:creationId xmlns:p14="http://schemas.microsoft.com/office/powerpoint/2010/main" val="16673528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FA2921F2-93AB-487F-95E9-7F317D7B3C8B}" type="datetimeFigureOut">
              <a:rPr lang="en-US" smtClean="0"/>
              <a:t>12/6/2022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3BC71DD-F92C-4DED-A1CA-74DFEE945390}" type="slidenum">
              <a:rPr lang="en-US" smtClean="0"/>
              <a:t>‹#›</a:t>
            </a:fld>
            <a:endParaRPr lang="en-US"/>
          </a:p>
        </p:txBody>
      </p:sp>
    </p:spTree>
    <p:extLst>
      <p:ext uri="{BB962C8B-B14F-4D97-AF65-F5344CB8AC3E}">
        <p14:creationId xmlns:p14="http://schemas.microsoft.com/office/powerpoint/2010/main" val="34623838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FA2921F2-93AB-487F-95E9-7F317D7B3C8B}" type="datetimeFigureOut">
              <a:rPr lang="en-US" smtClean="0"/>
              <a:t>12/6/2022</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B3BC71DD-F92C-4DED-A1CA-74DFEE945390}" type="slidenum">
              <a:rPr lang="en-US" smtClean="0"/>
              <a:t>‹#›</a:t>
            </a:fld>
            <a:endParaRPr lang="en-US"/>
          </a:p>
        </p:txBody>
      </p:sp>
    </p:spTree>
    <p:extLst>
      <p:ext uri="{BB962C8B-B14F-4D97-AF65-F5344CB8AC3E}">
        <p14:creationId xmlns:p14="http://schemas.microsoft.com/office/powerpoint/2010/main" val="32020376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FA2921F2-93AB-487F-95E9-7F317D7B3C8B}" type="datetimeFigureOut">
              <a:rPr lang="en-US" smtClean="0"/>
              <a:t>12/6/2022</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B3BC71DD-F92C-4DED-A1CA-74DFEE945390}" type="slidenum">
              <a:rPr lang="en-US" smtClean="0"/>
              <a:t>‹#›</a:t>
            </a:fld>
            <a:endParaRPr lang="en-US"/>
          </a:p>
        </p:txBody>
      </p:sp>
    </p:spTree>
    <p:extLst>
      <p:ext uri="{BB962C8B-B14F-4D97-AF65-F5344CB8AC3E}">
        <p14:creationId xmlns:p14="http://schemas.microsoft.com/office/powerpoint/2010/main" val="36474419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FA2921F2-93AB-487F-95E9-7F317D7B3C8B}" type="datetimeFigureOut">
              <a:rPr lang="en-US" smtClean="0"/>
              <a:t>12/6/2022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3BC71DD-F92C-4DED-A1CA-74DFEE945390}" type="slidenum">
              <a:rPr lang="en-US" smtClean="0"/>
              <a:t>‹#›</a:t>
            </a:fld>
            <a:endParaRPr lang="en-US"/>
          </a:p>
        </p:txBody>
      </p:sp>
    </p:spTree>
    <p:extLst>
      <p:ext uri="{BB962C8B-B14F-4D97-AF65-F5344CB8AC3E}">
        <p14:creationId xmlns:p14="http://schemas.microsoft.com/office/powerpoint/2010/main" val="4728699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FA2921F2-93AB-487F-95E9-7F317D7B3C8B}" type="datetimeFigureOut">
              <a:rPr lang="en-US" smtClean="0"/>
              <a:t>12/6/2022</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B3BC71DD-F92C-4DED-A1CA-74DFEE945390}"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32800954"/>
      </p:ext>
    </p:extLst>
  </p:cSld>
  <p:clrMap bg1="lt1" tx1="dk1" bg2="lt2" tx2="dk2" accent1="accent1" accent2="accent2" accent3="accent3" accent4="accent4" accent5="accent5" accent6="accent6" hlink="hlink" folHlink="folHlink"/>
  <p:sldLayoutIdLst>
    <p:sldLayoutId id="2147483780" r:id="rId1"/>
    <p:sldLayoutId id="2147483781" r:id="rId2"/>
    <p:sldLayoutId id="2147483782" r:id="rId3"/>
    <p:sldLayoutId id="2147483783" r:id="rId4"/>
    <p:sldLayoutId id="2147483784" r:id="rId5"/>
    <p:sldLayoutId id="2147483785" r:id="rId6"/>
    <p:sldLayoutId id="2147483786" r:id="rId7"/>
    <p:sldLayoutId id="2147483787" r:id="rId8"/>
    <p:sldLayoutId id="2147483788" r:id="rId9"/>
    <p:sldLayoutId id="2147483789" r:id="rId10"/>
    <p:sldLayoutId id="2147483790"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jp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1.jpg"/></Relationships>
</file>

<file path=ppt/slides/_rels/slide32.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jp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4.jpg"/></Relationships>
</file>

<file path=ppt/slides/_rels/slide33.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26.jpg"/></Relationships>
</file>

<file path=ppt/slides/_rels/slide34.xml.rels><?xml version="1.0" encoding="UTF-8" standalone="yes"?>
<Relationships xmlns="http://schemas.openxmlformats.org/package/2006/relationships"><Relationship Id="rId3" Type="http://schemas.openxmlformats.org/officeDocument/2006/relationships/image" Target="../media/image27.jpg"/><Relationship Id="rId7" Type="http://schemas.openxmlformats.org/officeDocument/2006/relationships/image" Target="../media/image30.jpg"/><Relationship Id="rId2"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29.jpg"/><Relationship Id="rId5" Type="http://schemas.openxmlformats.org/officeDocument/2006/relationships/image" Target="../media/image28.jpg"/><Relationship Id="rId4" Type="http://schemas.openxmlformats.org/officeDocument/2006/relationships/image" Target="../media/image33.png"/></Relationships>
</file>

<file path=ppt/slides/_rels/slide35.xml.rels><?xml version="1.0" encoding="UTF-8" standalone="yes"?>
<Relationships xmlns="http://schemas.openxmlformats.org/package/2006/relationships"><Relationship Id="rId3" Type="http://schemas.openxmlformats.org/officeDocument/2006/relationships/image" Target="../media/image31.jpg"/><Relationship Id="rId7" Type="http://schemas.openxmlformats.org/officeDocument/2006/relationships/image" Target="../media/image34.jpg"/><Relationship Id="rId2"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33.jpg"/><Relationship Id="rId5" Type="http://schemas.openxmlformats.org/officeDocument/2006/relationships/image" Target="../media/image32.jpg"/><Relationship Id="rId4" Type="http://schemas.openxmlformats.org/officeDocument/2006/relationships/image" Target="../media/image33.png"/></Relationships>
</file>

<file path=ppt/slides/_rels/slide36.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35.jpg"/><Relationship Id="rId1" Type="http://schemas.openxmlformats.org/officeDocument/2006/relationships/slideLayout" Target="../slideLayouts/slideLayout2.xml"/><Relationship Id="rId4" Type="http://schemas.openxmlformats.org/officeDocument/2006/relationships/image" Target="../media/image37.jpg"/></Relationships>
</file>

<file path=ppt/slides/_rels/slide38.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image" Target="../media/image38.jpg"/><Relationship Id="rId1" Type="http://schemas.openxmlformats.org/officeDocument/2006/relationships/slideLayout" Target="../slideLayouts/slideLayout2.xml"/><Relationship Id="rId4" Type="http://schemas.openxmlformats.org/officeDocument/2006/relationships/image" Target="../media/image40.jpg"/></Relationships>
</file>

<file path=ppt/slides/_rels/slide39.xml.rels><?xml version="1.0" encoding="UTF-8" standalone="yes"?>
<Relationships xmlns="http://schemas.openxmlformats.org/package/2006/relationships"><Relationship Id="rId3" Type="http://schemas.openxmlformats.org/officeDocument/2006/relationships/image" Target="../media/image42.jpg"/><Relationship Id="rId7" Type="http://schemas.openxmlformats.org/officeDocument/2006/relationships/image" Target="../media/image46.png"/><Relationship Id="rId2" Type="http://schemas.openxmlformats.org/officeDocument/2006/relationships/image" Target="../media/image41.jpg"/><Relationship Id="rId1" Type="http://schemas.openxmlformats.org/officeDocument/2006/relationships/slideLayout" Target="../slideLayouts/slideLayout2.xml"/><Relationship Id="rId6" Type="http://schemas.openxmlformats.org/officeDocument/2006/relationships/image" Target="../media/image45.jpg"/><Relationship Id="rId5" Type="http://schemas.openxmlformats.org/officeDocument/2006/relationships/image" Target="../media/image44.jpg"/><Relationship Id="rId4" Type="http://schemas.openxmlformats.org/officeDocument/2006/relationships/image" Target="../media/image43.jpg"/></Relationships>
</file>

<file path=ppt/slides/_rels/slide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53.jpeg"/><Relationship Id="rId3" Type="http://schemas.openxmlformats.org/officeDocument/2006/relationships/image" Target="../media/image48.jpeg"/><Relationship Id="rId7" Type="http://schemas.openxmlformats.org/officeDocument/2006/relationships/image" Target="../media/image52.jpeg"/><Relationship Id="rId2" Type="http://schemas.openxmlformats.org/officeDocument/2006/relationships/image" Target="../media/image47.png"/><Relationship Id="rId1" Type="http://schemas.openxmlformats.org/officeDocument/2006/relationships/slideLayout" Target="../slideLayouts/slideLayout2.xml"/><Relationship Id="rId6" Type="http://schemas.openxmlformats.org/officeDocument/2006/relationships/image" Target="../media/image51.jpeg"/><Relationship Id="rId5" Type="http://schemas.openxmlformats.org/officeDocument/2006/relationships/image" Target="../media/image50.jpeg"/><Relationship Id="rId4" Type="http://schemas.openxmlformats.org/officeDocument/2006/relationships/image" Target="../media/image49.jpeg"/><Relationship Id="rId9" Type="http://schemas.openxmlformats.org/officeDocument/2006/relationships/image" Target="../media/image54.png"/></Relationships>
</file>

<file path=ppt/slides/_rels/slide41.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image" Target="../media/image55.jpg"/><Relationship Id="rId1" Type="http://schemas.openxmlformats.org/officeDocument/2006/relationships/slideLayout" Target="../slideLayouts/slideLayout2.xml"/><Relationship Id="rId5" Type="http://schemas.openxmlformats.org/officeDocument/2006/relationships/image" Target="../media/image58.png"/><Relationship Id="rId4" Type="http://schemas.openxmlformats.org/officeDocument/2006/relationships/image" Target="../media/image57.jpg"/></Relationships>
</file>

<file path=ppt/slides/_rels/slide42.xml.rels><?xml version="1.0" encoding="UTF-8" standalone="yes"?>
<Relationships xmlns="http://schemas.openxmlformats.org/package/2006/relationships"><Relationship Id="rId3" Type="http://schemas.openxmlformats.org/officeDocument/2006/relationships/image" Target="../media/image60.jpg"/><Relationship Id="rId2" Type="http://schemas.openxmlformats.org/officeDocument/2006/relationships/image" Target="../media/image59.png"/><Relationship Id="rId1" Type="http://schemas.openxmlformats.org/officeDocument/2006/relationships/slideLayout" Target="../slideLayouts/slideLayout2.xml"/><Relationship Id="rId5" Type="http://schemas.openxmlformats.org/officeDocument/2006/relationships/image" Target="../media/image62.png"/><Relationship Id="rId4" Type="http://schemas.openxmlformats.org/officeDocument/2006/relationships/image" Target="../media/image61.jpg"/></Relationships>
</file>

<file path=ppt/slides/_rels/slide43.xml.rels><?xml version="1.0" encoding="UTF-8" standalone="yes"?>
<Relationships xmlns="http://schemas.openxmlformats.org/package/2006/relationships"><Relationship Id="rId3" Type="http://schemas.openxmlformats.org/officeDocument/2006/relationships/image" Target="../media/image64.jpg"/><Relationship Id="rId2" Type="http://schemas.openxmlformats.org/officeDocument/2006/relationships/image" Target="../media/image63.png"/><Relationship Id="rId1" Type="http://schemas.openxmlformats.org/officeDocument/2006/relationships/slideLayout" Target="../slideLayouts/slideLayout2.xml"/><Relationship Id="rId5" Type="http://schemas.openxmlformats.org/officeDocument/2006/relationships/image" Target="../media/image66.png"/><Relationship Id="rId4" Type="http://schemas.openxmlformats.org/officeDocument/2006/relationships/image" Target="../media/image65.jpg"/></Relationships>
</file>

<file path=ppt/slides/_rels/slide44.xml.rels><?xml version="1.0" encoding="UTF-8" standalone="yes"?>
<Relationships xmlns="http://schemas.openxmlformats.org/package/2006/relationships"><Relationship Id="rId3" Type="http://schemas.openxmlformats.org/officeDocument/2006/relationships/image" Target="../media/image68.jpg"/><Relationship Id="rId2" Type="http://schemas.openxmlformats.org/officeDocument/2006/relationships/image" Target="../media/image67.png"/><Relationship Id="rId1" Type="http://schemas.openxmlformats.org/officeDocument/2006/relationships/slideLayout" Target="../slideLayouts/slideLayout2.xml"/><Relationship Id="rId5" Type="http://schemas.openxmlformats.org/officeDocument/2006/relationships/image" Target="../media/image70.png"/><Relationship Id="rId4" Type="http://schemas.openxmlformats.org/officeDocument/2006/relationships/image" Target="../media/image69.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48696" y="1525485"/>
            <a:ext cx="9144000" cy="2387600"/>
          </a:xfrm>
        </p:spPr>
        <p:txBody>
          <a:bodyPr>
            <a:normAutofit fontScale="90000"/>
          </a:bodyPr>
          <a:lstStyle/>
          <a:p>
            <a:pPr algn="ctr"/>
            <a:r>
              <a:rPr lang="en-US" dirty="0" smtClean="0"/>
              <a:t>2D Image Segmentation</a:t>
            </a:r>
            <a:br>
              <a:rPr lang="en-US" dirty="0" smtClean="0"/>
            </a:br>
            <a:r>
              <a:rPr lang="en-US" dirty="0" smtClean="0"/>
              <a:t>with Graph Cuts</a:t>
            </a:r>
            <a:endParaRPr lang="en-US" dirty="0"/>
          </a:p>
        </p:txBody>
      </p:sp>
      <p:sp>
        <p:nvSpPr>
          <p:cNvPr id="3" name="Subtitle 2"/>
          <p:cNvSpPr>
            <a:spLocks noGrp="1"/>
          </p:cNvSpPr>
          <p:nvPr>
            <p:ph type="subTitle" idx="1"/>
          </p:nvPr>
        </p:nvSpPr>
        <p:spPr>
          <a:xfrm>
            <a:off x="1523999" y="4713083"/>
            <a:ext cx="9144000" cy="1655762"/>
          </a:xfrm>
        </p:spPr>
        <p:txBody>
          <a:bodyPr/>
          <a:lstStyle/>
          <a:p>
            <a:pPr algn="ctr"/>
            <a:r>
              <a:rPr lang="en-US" dirty="0" smtClean="0"/>
              <a:t>Vikram PT</a:t>
            </a:r>
            <a:endParaRPr lang="en-US" dirty="0"/>
          </a:p>
        </p:txBody>
      </p:sp>
    </p:spTree>
    <p:extLst>
      <p:ext uri="{BB962C8B-B14F-4D97-AF65-F5344CB8AC3E}">
        <p14:creationId xmlns:p14="http://schemas.microsoft.com/office/powerpoint/2010/main" val="31978533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Max Flow = Min-cut</a:t>
            </a:r>
            <a:endParaRPr lang="en-US" dirty="0"/>
          </a:p>
        </p:txBody>
      </p:sp>
      <p:sp>
        <p:nvSpPr>
          <p:cNvPr id="3" name="Content Placeholder 2"/>
          <p:cNvSpPr>
            <a:spLocks noGrp="1"/>
          </p:cNvSpPr>
          <p:nvPr>
            <p:ph idx="1"/>
          </p:nvPr>
        </p:nvSpPr>
        <p:spPr/>
        <p:txBody>
          <a:bodyPr>
            <a:normAutofit/>
          </a:bodyPr>
          <a:lstStyle/>
          <a:p>
            <a:pPr>
              <a:lnSpc>
                <a:spcPct val="200000"/>
              </a:lnSpc>
              <a:buFont typeface="Arial" panose="020B0604020202020204" pitchFamily="34" charset="0"/>
              <a:buChar char="•"/>
            </a:pPr>
            <a:r>
              <a:rPr lang="en-US" dirty="0" smtClean="0"/>
              <a:t> All </a:t>
            </a:r>
            <a:r>
              <a:rPr lang="en-US" dirty="0"/>
              <a:t>networks, whether they carry data or water, operate pretty much the same way. The network wants to get some type of object (data or water) from the source to the sink. </a:t>
            </a:r>
            <a:endParaRPr lang="en-US" dirty="0" smtClean="0"/>
          </a:p>
          <a:p>
            <a:pPr>
              <a:lnSpc>
                <a:spcPct val="200000"/>
              </a:lnSpc>
              <a:buFont typeface="Arial" panose="020B0604020202020204" pitchFamily="34" charset="0"/>
              <a:buChar char="•"/>
            </a:pPr>
            <a:r>
              <a:rPr lang="en-US" dirty="0" smtClean="0"/>
              <a:t>The bottleneck for the amount </a:t>
            </a:r>
            <a:r>
              <a:rPr lang="en-US" dirty="0"/>
              <a:t>of that object that can be passed through the network </a:t>
            </a:r>
            <a:r>
              <a:rPr lang="en-US" dirty="0" smtClean="0"/>
              <a:t>is the </a:t>
            </a:r>
            <a:r>
              <a:rPr lang="en-US" dirty="0"/>
              <a:t>smallest connection between disjoint sets of the network. Even if other edges in this network have bigger capacities, those capacities will not be used to their fullest</a:t>
            </a:r>
            <a:r>
              <a:rPr lang="en-US" dirty="0" smtClean="0"/>
              <a:t>. These bottleneck edges will be a part of the Min-cut.</a:t>
            </a:r>
          </a:p>
        </p:txBody>
      </p:sp>
    </p:spTree>
    <p:extLst>
      <p:ext uri="{BB962C8B-B14F-4D97-AF65-F5344CB8AC3E}">
        <p14:creationId xmlns:p14="http://schemas.microsoft.com/office/powerpoint/2010/main" val="25913626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Algorithms to find Min-Cut/Max-Flow</a:t>
            </a:r>
            <a:endParaRPr lang="en-US" dirty="0"/>
          </a:p>
        </p:txBody>
      </p:sp>
      <p:sp>
        <p:nvSpPr>
          <p:cNvPr id="3" name="Content Placeholder 2"/>
          <p:cNvSpPr>
            <a:spLocks noGrp="1"/>
          </p:cNvSpPr>
          <p:nvPr>
            <p:ph idx="1"/>
          </p:nvPr>
        </p:nvSpPr>
        <p:spPr/>
        <p:txBody>
          <a:bodyPr/>
          <a:lstStyle/>
          <a:p>
            <a:pPr>
              <a:lnSpc>
                <a:spcPct val="200000"/>
              </a:lnSpc>
              <a:buFont typeface="Arial" panose="020B0604020202020204" pitchFamily="34" charset="0"/>
              <a:buChar char="•"/>
            </a:pPr>
            <a:r>
              <a:rPr lang="en-US" dirty="0"/>
              <a:t> </a:t>
            </a:r>
            <a:r>
              <a:rPr lang="en-US" dirty="0" smtClean="0"/>
              <a:t>Ford-Fulkerson- Runtime = O(U*E), u is max-flow and V is # of nodes</a:t>
            </a:r>
          </a:p>
          <a:p>
            <a:pPr>
              <a:lnSpc>
                <a:spcPct val="200000"/>
              </a:lnSpc>
              <a:buFont typeface="Arial" panose="020B0604020202020204" pitchFamily="34" charset="0"/>
              <a:buChar char="•"/>
            </a:pPr>
            <a:r>
              <a:rPr lang="en-US" dirty="0" smtClean="0"/>
              <a:t>Edmonds-Karp = O(V *E^2)</a:t>
            </a:r>
          </a:p>
          <a:p>
            <a:pPr>
              <a:lnSpc>
                <a:spcPct val="200000"/>
              </a:lnSpc>
              <a:buFont typeface="Arial" panose="020B0604020202020204" pitchFamily="34" charset="0"/>
              <a:buChar char="•"/>
            </a:pPr>
            <a:r>
              <a:rPr lang="en-US" dirty="0" smtClean="0"/>
              <a:t>Pre-flow </a:t>
            </a:r>
            <a:r>
              <a:rPr lang="en-US" dirty="0"/>
              <a:t>Push = O( V^2 *E</a:t>
            </a:r>
            <a:r>
              <a:rPr lang="en-US" dirty="0" smtClean="0"/>
              <a:t>) – One of the of fastest.</a:t>
            </a:r>
          </a:p>
          <a:p>
            <a:pPr>
              <a:lnSpc>
                <a:spcPct val="200000"/>
              </a:lnSpc>
              <a:buFont typeface="Arial" panose="020B0604020202020204" pitchFamily="34" charset="0"/>
              <a:buChar char="•"/>
            </a:pPr>
            <a:r>
              <a:rPr lang="en-US" dirty="0" smtClean="0"/>
              <a:t>Run times are important since we have a large number of pixels/Nodes and K-edges per Node.</a:t>
            </a:r>
            <a:endParaRPr lang="en-US" dirty="0"/>
          </a:p>
          <a:p>
            <a:pPr>
              <a:buFont typeface="Arial" panose="020B0604020202020204" pitchFamily="34" charset="0"/>
              <a:buChar char="•"/>
            </a:pPr>
            <a:endParaRPr lang="en-US" dirty="0" smtClean="0"/>
          </a:p>
          <a:p>
            <a:pPr>
              <a:buFont typeface="Arial" panose="020B0604020202020204" pitchFamily="34" charset="0"/>
              <a:buChar char="•"/>
            </a:pPr>
            <a:endParaRPr lang="en-US" dirty="0"/>
          </a:p>
        </p:txBody>
      </p:sp>
    </p:spTree>
    <p:extLst>
      <p:ext uri="{BB962C8B-B14F-4D97-AF65-F5344CB8AC3E}">
        <p14:creationId xmlns:p14="http://schemas.microsoft.com/office/powerpoint/2010/main" val="10412107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Algorithms to find Min-Cut/Max-Flow</a:t>
            </a:r>
            <a:endParaRPr lang="en-US" dirty="0"/>
          </a:p>
        </p:txBody>
      </p:sp>
      <p:sp>
        <p:nvSpPr>
          <p:cNvPr id="3" name="Content Placeholder 2"/>
          <p:cNvSpPr>
            <a:spLocks noGrp="1"/>
          </p:cNvSpPr>
          <p:nvPr>
            <p:ph idx="1"/>
          </p:nvPr>
        </p:nvSpPr>
        <p:spPr/>
        <p:txBody>
          <a:bodyPr/>
          <a:lstStyle/>
          <a:p>
            <a:pPr>
              <a:lnSpc>
                <a:spcPct val="200000"/>
              </a:lnSpc>
              <a:buFont typeface="Arial" panose="020B0604020202020204" pitchFamily="34" charset="0"/>
              <a:buChar char="•"/>
            </a:pPr>
            <a:r>
              <a:rPr lang="en-US" dirty="0"/>
              <a:t> </a:t>
            </a:r>
            <a:r>
              <a:rPr lang="en-US" dirty="0" smtClean="0"/>
              <a:t>Ford-Fulkerson- Runtime = O(U*E), u is max-flow and V is # of nodes</a:t>
            </a:r>
          </a:p>
          <a:p>
            <a:pPr>
              <a:lnSpc>
                <a:spcPct val="200000"/>
              </a:lnSpc>
              <a:buFont typeface="Arial" panose="020B0604020202020204" pitchFamily="34" charset="0"/>
              <a:buChar char="•"/>
            </a:pPr>
            <a:r>
              <a:rPr lang="en-US" dirty="0" smtClean="0"/>
              <a:t>Edmonds-Karp = O(V *E^2)</a:t>
            </a:r>
          </a:p>
          <a:p>
            <a:pPr>
              <a:lnSpc>
                <a:spcPct val="200000"/>
              </a:lnSpc>
              <a:buFont typeface="Arial" panose="020B0604020202020204" pitchFamily="34" charset="0"/>
              <a:buChar char="•"/>
            </a:pPr>
            <a:r>
              <a:rPr lang="en-US" dirty="0" smtClean="0"/>
              <a:t>Pre-flow </a:t>
            </a:r>
            <a:r>
              <a:rPr lang="en-US" dirty="0"/>
              <a:t>Push = O( V^2 *E</a:t>
            </a:r>
            <a:r>
              <a:rPr lang="en-US" dirty="0" smtClean="0"/>
              <a:t>) – One of the of fastest.</a:t>
            </a:r>
          </a:p>
          <a:p>
            <a:pPr>
              <a:lnSpc>
                <a:spcPct val="200000"/>
              </a:lnSpc>
              <a:buFont typeface="Arial" panose="020B0604020202020204" pitchFamily="34" charset="0"/>
              <a:buChar char="•"/>
            </a:pPr>
            <a:r>
              <a:rPr lang="en-US" dirty="0" smtClean="0"/>
              <a:t>Run times are important since we have a large number of pixels/Nodes and K-edges per Node.</a:t>
            </a:r>
            <a:endParaRPr lang="en-US" dirty="0"/>
          </a:p>
          <a:p>
            <a:pPr>
              <a:buFont typeface="Arial" panose="020B0604020202020204" pitchFamily="34" charset="0"/>
              <a:buChar char="•"/>
            </a:pPr>
            <a:endParaRPr lang="en-US" dirty="0" smtClean="0"/>
          </a:p>
          <a:p>
            <a:pPr>
              <a:buFont typeface="Arial" panose="020B0604020202020204" pitchFamily="34" charset="0"/>
              <a:buChar char="•"/>
            </a:pPr>
            <a:endParaRPr lang="en-US" dirty="0"/>
          </a:p>
        </p:txBody>
      </p:sp>
    </p:spTree>
    <p:extLst>
      <p:ext uri="{BB962C8B-B14F-4D97-AF65-F5344CB8AC3E}">
        <p14:creationId xmlns:p14="http://schemas.microsoft.com/office/powerpoint/2010/main" val="9597761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Pre-flow Push algorithm</a:t>
            </a:r>
            <a:endParaRPr lang="en-US" dirty="0"/>
          </a:p>
        </p:txBody>
      </p:sp>
      <p:sp>
        <p:nvSpPr>
          <p:cNvPr id="3" name="Content Placeholder 2"/>
          <p:cNvSpPr>
            <a:spLocks noGrp="1"/>
          </p:cNvSpPr>
          <p:nvPr>
            <p:ph idx="1"/>
          </p:nvPr>
        </p:nvSpPr>
        <p:spPr/>
        <p:txBody>
          <a:bodyPr/>
          <a:lstStyle/>
          <a:p>
            <a:pPr>
              <a:buFont typeface="Arial" panose="020B0604020202020204" pitchFamily="34" charset="0"/>
              <a:buChar char="•"/>
            </a:pPr>
            <a:r>
              <a:rPr lang="en-US" dirty="0" smtClean="0"/>
              <a:t> Residual Graphs: </a:t>
            </a:r>
            <a:r>
              <a:rPr lang="en-US" dirty="0"/>
              <a:t> </a:t>
            </a:r>
            <a:r>
              <a:rPr lang="en-US" dirty="0" smtClean="0"/>
              <a:t>It indicates </a:t>
            </a:r>
            <a:r>
              <a:rPr lang="en-US" dirty="0"/>
              <a:t>how much more flow is allowed in each edge in the network graph. If there are no augmenting paths possible from S to </a:t>
            </a:r>
            <a:r>
              <a:rPr lang="en-US" dirty="0" smtClean="0"/>
              <a:t>T in this graph, </a:t>
            </a:r>
            <a:r>
              <a:rPr lang="en-US" dirty="0"/>
              <a:t>then the flow is maximum. </a:t>
            </a:r>
            <a:r>
              <a:rPr lang="en-US" dirty="0" smtClean="0"/>
              <a:t>There will be (reverse)edges in this graph not present in the original Flow graph presented.</a:t>
            </a:r>
          </a:p>
          <a:p>
            <a:pPr>
              <a:buFont typeface="Arial" panose="020B0604020202020204" pitchFamily="34" charset="0"/>
              <a:buChar char="•"/>
            </a:pPr>
            <a:r>
              <a:rPr lang="en-US" dirty="0" smtClean="0"/>
              <a:t> Each Node is given a height/label. Initially, all nodes except source (height = |V|) have height 0.</a:t>
            </a:r>
          </a:p>
          <a:p>
            <a:pPr>
              <a:buFont typeface="Arial" panose="020B0604020202020204" pitchFamily="34" charset="0"/>
              <a:buChar char="•"/>
            </a:pPr>
            <a:r>
              <a:rPr lang="en-US" dirty="0" smtClean="0"/>
              <a:t>Each Node has some excess flow= </a:t>
            </a:r>
            <a:r>
              <a:rPr lang="en-US" dirty="0" err="1" smtClean="0"/>
              <a:t>In_flow</a:t>
            </a:r>
            <a:r>
              <a:rPr lang="en-US" dirty="0" smtClean="0"/>
              <a:t> – </a:t>
            </a:r>
            <a:r>
              <a:rPr lang="en-US" dirty="0" err="1" smtClean="0"/>
              <a:t>Out_flow</a:t>
            </a:r>
            <a:r>
              <a:rPr lang="en-US" dirty="0" smtClean="0"/>
              <a:t> &gt;=0.</a:t>
            </a:r>
          </a:p>
          <a:p>
            <a:pPr>
              <a:buFont typeface="Arial" panose="020B0604020202020204" pitchFamily="34" charset="0"/>
              <a:buChar char="•"/>
            </a:pPr>
            <a:r>
              <a:rPr lang="en-US" dirty="0"/>
              <a:t> </a:t>
            </a:r>
            <a:r>
              <a:rPr lang="en-US" dirty="0" smtClean="0"/>
              <a:t>Push: If a node has excess flow and edge capacity to an adjacent node 1 unit lower is nonzero, then we push flow to the node.</a:t>
            </a:r>
          </a:p>
          <a:p>
            <a:pPr>
              <a:buFont typeface="Arial" panose="020B0604020202020204" pitchFamily="34" charset="0"/>
              <a:buChar char="•"/>
            </a:pPr>
            <a:r>
              <a:rPr lang="en-US" dirty="0" smtClean="0"/>
              <a:t>Relabel: if node has excess flow but is lower than adjacent nodes, relabel it/Increase its height.</a:t>
            </a:r>
          </a:p>
          <a:p>
            <a:pPr>
              <a:buFont typeface="Arial" panose="020B0604020202020204" pitchFamily="34" charset="0"/>
              <a:buChar char="•"/>
            </a:pPr>
            <a:r>
              <a:rPr lang="en-US" dirty="0" smtClean="0"/>
              <a:t>After the algorithm terminates (no more nodes with excess flow), the set of nodes reachable from the source in the residual graph is the FG. </a:t>
            </a:r>
            <a:endParaRPr lang="en-US" dirty="0"/>
          </a:p>
        </p:txBody>
      </p:sp>
    </p:spTree>
    <p:extLst>
      <p:ext uri="{BB962C8B-B14F-4D97-AF65-F5344CB8AC3E}">
        <p14:creationId xmlns:p14="http://schemas.microsoft.com/office/powerpoint/2010/main" val="10097273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Pre-Flow Initialization </a:t>
            </a:r>
            <a:endParaRPr lang="en-US" dirty="0"/>
          </a:p>
        </p:txBody>
      </p:sp>
      <p:pic>
        <p:nvPicPr>
          <p:cNvPr id="4" name="Content Placeholder 3"/>
          <p:cNvPicPr>
            <a:picLocks noGrp="1" noChangeAspect="1"/>
          </p:cNvPicPr>
          <p:nvPr>
            <p:ph idx="1"/>
          </p:nvPr>
        </p:nvPicPr>
        <p:blipFill>
          <a:blip r:embed="rId2"/>
          <a:stretch>
            <a:fillRect/>
          </a:stretch>
        </p:blipFill>
        <p:spPr>
          <a:xfrm>
            <a:off x="1096963" y="2203346"/>
            <a:ext cx="10058400" cy="3308559"/>
          </a:xfrm>
          <a:prstGeom prst="rect">
            <a:avLst/>
          </a:prstGeom>
        </p:spPr>
      </p:pic>
      <p:sp>
        <p:nvSpPr>
          <p:cNvPr id="5" name="TextBox 4"/>
          <p:cNvSpPr txBox="1"/>
          <p:nvPr/>
        </p:nvSpPr>
        <p:spPr>
          <a:xfrm>
            <a:off x="8219767" y="5397909"/>
            <a:ext cx="3972233" cy="923330"/>
          </a:xfrm>
          <a:prstGeom prst="rect">
            <a:avLst/>
          </a:prstGeom>
          <a:noFill/>
        </p:spPr>
        <p:txBody>
          <a:bodyPr wrap="square" rtlCol="0">
            <a:spAutoFit/>
          </a:bodyPr>
          <a:lstStyle/>
          <a:p>
            <a:r>
              <a:rPr lang="en-US" dirty="0" smtClean="0"/>
              <a:t>Example from: https</a:t>
            </a:r>
            <a:r>
              <a:rPr lang="en-US" dirty="0"/>
              <a:t>://cseweb.ucsd.edu/classes/sp11/cse202-a/lecture9-final.pdf</a:t>
            </a:r>
          </a:p>
        </p:txBody>
      </p:sp>
    </p:spTree>
    <p:extLst>
      <p:ext uri="{BB962C8B-B14F-4D97-AF65-F5344CB8AC3E}">
        <p14:creationId xmlns:p14="http://schemas.microsoft.com/office/powerpoint/2010/main" val="38238647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Relabel a</a:t>
            </a:r>
            <a:endParaRPr lang="en-US" dirty="0"/>
          </a:p>
        </p:txBody>
      </p:sp>
      <p:pic>
        <p:nvPicPr>
          <p:cNvPr id="4" name="Content Placeholder 3"/>
          <p:cNvPicPr>
            <a:picLocks noGrp="1" noChangeAspect="1"/>
          </p:cNvPicPr>
          <p:nvPr>
            <p:ph idx="1"/>
          </p:nvPr>
        </p:nvPicPr>
        <p:blipFill>
          <a:blip r:embed="rId2"/>
          <a:stretch>
            <a:fillRect/>
          </a:stretch>
        </p:blipFill>
        <p:spPr>
          <a:xfrm>
            <a:off x="1096963" y="2228052"/>
            <a:ext cx="10058400" cy="3259146"/>
          </a:xfrm>
          <a:prstGeom prst="rect">
            <a:avLst/>
          </a:prstGeom>
        </p:spPr>
      </p:pic>
    </p:spTree>
    <p:extLst>
      <p:ext uri="{BB962C8B-B14F-4D97-AF65-F5344CB8AC3E}">
        <p14:creationId xmlns:p14="http://schemas.microsoft.com/office/powerpoint/2010/main" val="21914977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Push to t</a:t>
            </a:r>
            <a:endParaRPr lang="en-US" dirty="0"/>
          </a:p>
        </p:txBody>
      </p:sp>
      <p:pic>
        <p:nvPicPr>
          <p:cNvPr id="4" name="Content Placeholder 3"/>
          <p:cNvPicPr>
            <a:picLocks noGrp="1" noChangeAspect="1"/>
          </p:cNvPicPr>
          <p:nvPr>
            <p:ph idx="1"/>
          </p:nvPr>
        </p:nvPicPr>
        <p:blipFill>
          <a:blip r:embed="rId2"/>
          <a:stretch>
            <a:fillRect/>
          </a:stretch>
        </p:blipFill>
        <p:spPr>
          <a:xfrm>
            <a:off x="1096963" y="2260389"/>
            <a:ext cx="10058400" cy="3194473"/>
          </a:xfrm>
          <a:prstGeom prst="rect">
            <a:avLst/>
          </a:prstGeom>
        </p:spPr>
      </p:pic>
    </p:spTree>
    <p:extLst>
      <p:ext uri="{BB962C8B-B14F-4D97-AF65-F5344CB8AC3E}">
        <p14:creationId xmlns:p14="http://schemas.microsoft.com/office/powerpoint/2010/main" val="34921225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Push to b</a:t>
            </a:r>
            <a:endParaRPr lang="en-US" dirty="0"/>
          </a:p>
        </p:txBody>
      </p:sp>
      <p:pic>
        <p:nvPicPr>
          <p:cNvPr id="4" name="Content Placeholder 3"/>
          <p:cNvPicPr>
            <a:picLocks noGrp="1" noChangeAspect="1"/>
          </p:cNvPicPr>
          <p:nvPr>
            <p:ph idx="1"/>
          </p:nvPr>
        </p:nvPicPr>
        <p:blipFill>
          <a:blip r:embed="rId2"/>
          <a:stretch>
            <a:fillRect/>
          </a:stretch>
        </p:blipFill>
        <p:spPr>
          <a:xfrm>
            <a:off x="1096963" y="2219995"/>
            <a:ext cx="10058400" cy="3275260"/>
          </a:xfrm>
          <a:prstGeom prst="rect">
            <a:avLst/>
          </a:prstGeom>
        </p:spPr>
      </p:pic>
    </p:spTree>
    <p:extLst>
      <p:ext uri="{BB962C8B-B14F-4D97-AF65-F5344CB8AC3E}">
        <p14:creationId xmlns:p14="http://schemas.microsoft.com/office/powerpoint/2010/main" val="23836621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Relabel b</a:t>
            </a:r>
            <a:endParaRPr lang="en-US" dirty="0"/>
          </a:p>
        </p:txBody>
      </p:sp>
      <p:pic>
        <p:nvPicPr>
          <p:cNvPr id="4" name="Content Placeholder 3"/>
          <p:cNvPicPr>
            <a:picLocks noGrp="1" noChangeAspect="1"/>
          </p:cNvPicPr>
          <p:nvPr>
            <p:ph idx="1"/>
          </p:nvPr>
        </p:nvPicPr>
        <p:blipFill>
          <a:blip r:embed="rId2"/>
          <a:stretch>
            <a:fillRect/>
          </a:stretch>
        </p:blipFill>
        <p:spPr>
          <a:xfrm>
            <a:off x="1096963" y="2313778"/>
            <a:ext cx="10058400" cy="3087695"/>
          </a:xfrm>
          <a:prstGeom prst="rect">
            <a:avLst/>
          </a:prstGeom>
        </p:spPr>
      </p:pic>
    </p:spTree>
    <p:extLst>
      <p:ext uri="{BB962C8B-B14F-4D97-AF65-F5344CB8AC3E}">
        <p14:creationId xmlns:p14="http://schemas.microsoft.com/office/powerpoint/2010/main" val="3418675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Push to t</a:t>
            </a:r>
            <a:endParaRPr lang="en-US" dirty="0"/>
          </a:p>
        </p:txBody>
      </p:sp>
      <p:pic>
        <p:nvPicPr>
          <p:cNvPr id="4" name="Content Placeholder 3"/>
          <p:cNvPicPr>
            <a:picLocks noGrp="1" noChangeAspect="1"/>
          </p:cNvPicPr>
          <p:nvPr>
            <p:ph idx="1"/>
          </p:nvPr>
        </p:nvPicPr>
        <p:blipFill>
          <a:blip r:embed="rId2"/>
          <a:stretch>
            <a:fillRect/>
          </a:stretch>
        </p:blipFill>
        <p:spPr>
          <a:xfrm>
            <a:off x="1096963" y="2356303"/>
            <a:ext cx="10058400" cy="3002645"/>
          </a:xfrm>
          <a:prstGeom prst="rect">
            <a:avLst/>
          </a:prstGeom>
        </p:spPr>
      </p:pic>
    </p:spTree>
    <p:extLst>
      <p:ext uri="{BB962C8B-B14F-4D97-AF65-F5344CB8AC3E}">
        <p14:creationId xmlns:p14="http://schemas.microsoft.com/office/powerpoint/2010/main" val="32119441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Image Segmentation</a:t>
            </a:r>
            <a:endParaRPr lang="en-US" dirty="0"/>
          </a:p>
        </p:txBody>
      </p:sp>
      <p:sp>
        <p:nvSpPr>
          <p:cNvPr id="3" name="Content Placeholder 2"/>
          <p:cNvSpPr>
            <a:spLocks noGrp="1"/>
          </p:cNvSpPr>
          <p:nvPr>
            <p:ph idx="1"/>
          </p:nvPr>
        </p:nvSpPr>
        <p:spPr/>
        <p:txBody>
          <a:bodyPr/>
          <a:lstStyle/>
          <a:p>
            <a:pPr>
              <a:lnSpc>
                <a:spcPct val="200000"/>
              </a:lnSpc>
              <a:buSzPct val="108000"/>
              <a:buFont typeface="Arial" panose="020B0604020202020204" pitchFamily="34" charset="0"/>
              <a:buChar char="•"/>
            </a:pPr>
            <a:r>
              <a:rPr lang="en-US" dirty="0"/>
              <a:t> </a:t>
            </a:r>
            <a:r>
              <a:rPr lang="en-US" dirty="0" smtClean="0"/>
              <a:t>It is the process of partitioning a digital image into subgroups of similar characteristics </a:t>
            </a:r>
          </a:p>
          <a:p>
            <a:pPr>
              <a:lnSpc>
                <a:spcPct val="200000"/>
              </a:lnSpc>
              <a:buSzPct val="108000"/>
              <a:buFont typeface="Arial" panose="020B0604020202020204" pitchFamily="34" charset="0"/>
              <a:buChar char="•"/>
            </a:pPr>
            <a:r>
              <a:rPr lang="en-US" dirty="0"/>
              <a:t> Image segmentation could involve separating foreground from background, or clustering regions of pixels based on similarities in color or shape</a:t>
            </a:r>
            <a:r>
              <a:rPr lang="en-US" dirty="0" smtClean="0"/>
              <a:t>.</a:t>
            </a:r>
          </a:p>
          <a:p>
            <a:pPr>
              <a:lnSpc>
                <a:spcPct val="200000"/>
              </a:lnSpc>
              <a:buSzPct val="108000"/>
              <a:buFont typeface="Arial" panose="020B0604020202020204" pitchFamily="34" charset="0"/>
              <a:buChar char="•"/>
            </a:pPr>
            <a:r>
              <a:rPr lang="en-US" dirty="0" smtClean="0"/>
              <a:t> Once the object(s) of interest have been extracted from an image, they can be used to improve  downstream tasks like object recognition/classification</a:t>
            </a:r>
          </a:p>
          <a:p>
            <a:pPr marL="0" indent="0">
              <a:buSzPct val="108000"/>
              <a:buNone/>
            </a:pPr>
            <a:endParaRPr lang="en-US" dirty="0" smtClean="0"/>
          </a:p>
        </p:txBody>
      </p:sp>
    </p:spTree>
    <p:extLst>
      <p:ext uri="{BB962C8B-B14F-4D97-AF65-F5344CB8AC3E}">
        <p14:creationId xmlns:p14="http://schemas.microsoft.com/office/powerpoint/2010/main" val="23002121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Relabel b</a:t>
            </a:r>
            <a:endParaRPr lang="en-US" dirty="0"/>
          </a:p>
        </p:txBody>
      </p:sp>
      <p:pic>
        <p:nvPicPr>
          <p:cNvPr id="4" name="Content Placeholder 3"/>
          <p:cNvPicPr>
            <a:picLocks noGrp="1" noChangeAspect="1"/>
          </p:cNvPicPr>
          <p:nvPr>
            <p:ph idx="1"/>
          </p:nvPr>
        </p:nvPicPr>
        <p:blipFill>
          <a:blip r:embed="rId2"/>
          <a:stretch>
            <a:fillRect/>
          </a:stretch>
        </p:blipFill>
        <p:spPr>
          <a:xfrm>
            <a:off x="1096963" y="2370571"/>
            <a:ext cx="10058400" cy="2974108"/>
          </a:xfrm>
          <a:prstGeom prst="rect">
            <a:avLst/>
          </a:prstGeom>
        </p:spPr>
      </p:pic>
    </p:spTree>
    <p:extLst>
      <p:ext uri="{BB962C8B-B14F-4D97-AF65-F5344CB8AC3E}">
        <p14:creationId xmlns:p14="http://schemas.microsoft.com/office/powerpoint/2010/main" val="3232146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Push back to a</a:t>
            </a:r>
            <a:endParaRPr lang="en-US" dirty="0"/>
          </a:p>
        </p:txBody>
      </p:sp>
      <p:pic>
        <p:nvPicPr>
          <p:cNvPr id="4" name="Content Placeholder 3"/>
          <p:cNvPicPr>
            <a:picLocks noGrp="1" noChangeAspect="1"/>
          </p:cNvPicPr>
          <p:nvPr>
            <p:ph idx="1"/>
          </p:nvPr>
        </p:nvPicPr>
        <p:blipFill>
          <a:blip r:embed="rId2"/>
          <a:stretch>
            <a:fillRect/>
          </a:stretch>
        </p:blipFill>
        <p:spPr>
          <a:xfrm>
            <a:off x="1101024" y="2309597"/>
            <a:ext cx="10050278" cy="3096057"/>
          </a:xfrm>
          <a:prstGeom prst="rect">
            <a:avLst/>
          </a:prstGeom>
        </p:spPr>
      </p:pic>
    </p:spTree>
    <p:extLst>
      <p:ext uri="{BB962C8B-B14F-4D97-AF65-F5344CB8AC3E}">
        <p14:creationId xmlns:p14="http://schemas.microsoft.com/office/powerpoint/2010/main" val="42256871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Relabel b</a:t>
            </a:r>
            <a:endParaRPr lang="en-US" dirty="0"/>
          </a:p>
        </p:txBody>
      </p:sp>
      <p:pic>
        <p:nvPicPr>
          <p:cNvPr id="4" name="Content Placeholder 3"/>
          <p:cNvPicPr>
            <a:picLocks noGrp="1" noChangeAspect="1"/>
          </p:cNvPicPr>
          <p:nvPr>
            <p:ph idx="1"/>
          </p:nvPr>
        </p:nvPicPr>
        <p:blipFill>
          <a:blip r:embed="rId2"/>
          <a:stretch>
            <a:fillRect/>
          </a:stretch>
        </p:blipFill>
        <p:spPr>
          <a:xfrm>
            <a:off x="1096963" y="2282156"/>
            <a:ext cx="10058400" cy="3150938"/>
          </a:xfrm>
          <a:prstGeom prst="rect">
            <a:avLst/>
          </a:prstGeom>
        </p:spPr>
      </p:pic>
    </p:spTree>
    <p:extLst>
      <p:ext uri="{BB962C8B-B14F-4D97-AF65-F5344CB8AC3E}">
        <p14:creationId xmlns:p14="http://schemas.microsoft.com/office/powerpoint/2010/main" val="28305660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Relabel b till height greater than source and Push back to s</a:t>
            </a:r>
            <a:endParaRPr lang="en-US" dirty="0"/>
          </a:p>
        </p:txBody>
      </p:sp>
      <p:pic>
        <p:nvPicPr>
          <p:cNvPr id="4" name="Content Placeholder 3"/>
          <p:cNvPicPr>
            <a:picLocks noGrp="1" noChangeAspect="1"/>
          </p:cNvPicPr>
          <p:nvPr>
            <p:ph idx="1"/>
          </p:nvPr>
        </p:nvPicPr>
        <p:blipFill>
          <a:blip r:embed="rId2"/>
          <a:stretch>
            <a:fillRect/>
          </a:stretch>
        </p:blipFill>
        <p:spPr>
          <a:xfrm>
            <a:off x="1096963" y="2349793"/>
            <a:ext cx="10058400" cy="3015664"/>
          </a:xfrm>
          <a:prstGeom prst="rect">
            <a:avLst/>
          </a:prstGeom>
        </p:spPr>
      </p:pic>
    </p:spTree>
    <p:extLst>
      <p:ext uri="{BB962C8B-B14F-4D97-AF65-F5344CB8AC3E}">
        <p14:creationId xmlns:p14="http://schemas.microsoft.com/office/powerpoint/2010/main" val="20198075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Relabel a till height &gt; source and push back to source</a:t>
            </a:r>
            <a:endParaRPr lang="en-US" dirty="0"/>
          </a:p>
        </p:txBody>
      </p:sp>
      <p:pic>
        <p:nvPicPr>
          <p:cNvPr id="4" name="Content Placeholder 3"/>
          <p:cNvPicPr>
            <a:picLocks noGrp="1" noChangeAspect="1"/>
          </p:cNvPicPr>
          <p:nvPr>
            <p:ph idx="1"/>
          </p:nvPr>
        </p:nvPicPr>
        <p:blipFill>
          <a:blip r:embed="rId2"/>
          <a:stretch>
            <a:fillRect/>
          </a:stretch>
        </p:blipFill>
        <p:spPr>
          <a:xfrm>
            <a:off x="1096963" y="2322590"/>
            <a:ext cx="10058400" cy="3070071"/>
          </a:xfrm>
          <a:prstGeom prst="rect">
            <a:avLst/>
          </a:prstGeom>
        </p:spPr>
      </p:pic>
    </p:spTree>
    <p:extLst>
      <p:ext uri="{BB962C8B-B14F-4D97-AF65-F5344CB8AC3E}">
        <p14:creationId xmlns:p14="http://schemas.microsoft.com/office/powerpoint/2010/main" val="35467059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GraphCut</a:t>
            </a:r>
            <a:r>
              <a:rPr lang="en-US" dirty="0" smtClean="0"/>
              <a:t> Graph Creation</a:t>
            </a:r>
            <a:endParaRPr lang="en-US" dirty="0"/>
          </a:p>
        </p:txBody>
      </p:sp>
      <p:sp>
        <p:nvSpPr>
          <p:cNvPr id="3" name="Content Placeholder 2"/>
          <p:cNvSpPr>
            <a:spLocks noGrp="1"/>
          </p:cNvSpPr>
          <p:nvPr>
            <p:ph idx="1"/>
          </p:nvPr>
        </p:nvSpPr>
        <p:spPr>
          <a:xfrm>
            <a:off x="1097280" y="1845734"/>
            <a:ext cx="10058400" cy="4023360"/>
          </a:xfrm>
        </p:spPr>
        <p:txBody>
          <a:bodyPr/>
          <a:lstStyle/>
          <a:p>
            <a:pPr>
              <a:buFont typeface="Arial" panose="020B0604020202020204" pitchFamily="34" charset="0"/>
              <a:buChar char="•"/>
            </a:pPr>
            <a:r>
              <a:rPr lang="en-US" dirty="0"/>
              <a:t> </a:t>
            </a:r>
            <a:r>
              <a:rPr lang="en-US" dirty="0" smtClean="0"/>
              <a:t>How do we determine edge capacities in the Flow Network/ Image Graph?</a:t>
            </a:r>
          </a:p>
          <a:p>
            <a:pPr>
              <a:buFont typeface="Arial" panose="020B0604020202020204" pitchFamily="34" charset="0"/>
              <a:buChar char="•"/>
            </a:pPr>
            <a:r>
              <a:rPr lang="en-US" dirty="0" smtClean="0"/>
              <a:t>2 types of connections:</a:t>
            </a:r>
          </a:p>
          <a:p>
            <a:pPr lvl="1">
              <a:buFont typeface="Arial" panose="020B0604020202020204" pitchFamily="34" charset="0"/>
              <a:buChar char="•"/>
            </a:pPr>
            <a:r>
              <a:rPr lang="en-US" dirty="0" smtClean="0"/>
              <a:t>N-links: Neighbor links. Edges to the adjacent pixels</a:t>
            </a:r>
          </a:p>
          <a:p>
            <a:pPr lvl="1">
              <a:buFont typeface="Arial" panose="020B0604020202020204" pitchFamily="34" charset="0"/>
              <a:buChar char="•"/>
            </a:pPr>
            <a:r>
              <a:rPr lang="en-US" dirty="0" smtClean="0"/>
              <a:t>T-links: Terminal links. Edges to the source or the sink. </a:t>
            </a:r>
          </a:p>
          <a:p>
            <a:pPr>
              <a:buFont typeface="Arial" panose="020B0604020202020204" pitchFamily="34" charset="0"/>
              <a:buChar char="•"/>
            </a:pPr>
            <a:r>
              <a:rPr lang="en-US" dirty="0"/>
              <a:t> </a:t>
            </a:r>
            <a:r>
              <a:rPr lang="en-US" dirty="0" smtClean="0"/>
              <a:t>Graph Cut is an interactive image segmentation method. The user marks a couple of the background and foreground pixels as seeds for the algorithm. </a:t>
            </a:r>
          </a:p>
          <a:p>
            <a:pPr>
              <a:buFont typeface="Arial" panose="020B0604020202020204" pitchFamily="34" charset="0"/>
              <a:buChar char="•"/>
            </a:pPr>
            <a:r>
              <a:rPr lang="en-US" dirty="0" smtClean="0"/>
              <a:t>These pixels are used to create a histogram of intensities. One histogram each for the foreground and background. </a:t>
            </a:r>
          </a:p>
          <a:p>
            <a:pPr>
              <a:buFont typeface="Arial" panose="020B0604020202020204" pitchFamily="34" charset="0"/>
              <a:buChar char="•"/>
            </a:pPr>
            <a:r>
              <a:rPr lang="en-US" dirty="0"/>
              <a:t>From these histograms we can estimate </a:t>
            </a:r>
            <a:r>
              <a:rPr lang="en-US" dirty="0" smtClean="0"/>
              <a:t>the following probabilities: P(</a:t>
            </a:r>
            <a:r>
              <a:rPr lang="en-US" dirty="0" err="1" smtClean="0"/>
              <a:t>I_p|FG</a:t>
            </a:r>
            <a:r>
              <a:rPr lang="en-US" dirty="0" smtClean="0"/>
              <a:t>) and P(</a:t>
            </a:r>
            <a:r>
              <a:rPr lang="en-US" dirty="0" err="1" smtClean="0"/>
              <a:t>I_p|BG</a:t>
            </a:r>
            <a:r>
              <a:rPr lang="en-US" dirty="0" smtClean="0"/>
              <a:t>).</a:t>
            </a:r>
          </a:p>
          <a:p>
            <a:pPr>
              <a:buFont typeface="Arial" panose="020B0604020202020204" pitchFamily="34" charset="0"/>
              <a:buChar char="•"/>
            </a:pPr>
            <a:endParaRPr lang="en-US" dirty="0" smtClean="0"/>
          </a:p>
        </p:txBody>
      </p:sp>
      <p:sp>
        <p:nvSpPr>
          <p:cNvPr id="4" name="TextBox 3"/>
          <p:cNvSpPr txBox="1"/>
          <p:nvPr/>
        </p:nvSpPr>
        <p:spPr>
          <a:xfrm>
            <a:off x="599768" y="1917290"/>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8057268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GraphCut</a:t>
            </a:r>
            <a:r>
              <a:rPr lang="en-US" dirty="0" smtClean="0"/>
              <a:t> Graph Creation</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097280" y="1845734"/>
                <a:ext cx="10058400" cy="4023360"/>
              </a:xfrm>
            </p:spPr>
            <p:txBody>
              <a:bodyPr/>
              <a:lstStyle/>
              <a:p>
                <a:pPr>
                  <a:buFont typeface="Arial" panose="020B0604020202020204" pitchFamily="34" charset="0"/>
                  <a:buChar char="•"/>
                </a:pPr>
                <a:r>
                  <a:rPr lang="en-US" dirty="0" smtClean="0"/>
                  <a:t> For a given node, the t-link weights are :</a:t>
                </a:r>
              </a:p>
              <a:p>
                <a:pPr lvl="1">
                  <a:buFont typeface="Arial" panose="020B0604020202020204" pitchFamily="34" charset="0"/>
                  <a:buChar char="•"/>
                </a:pPr>
                <a:r>
                  <a:rPr lang="en-US" dirty="0" smtClean="0"/>
                  <a:t>If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𝐼</m:t>
                        </m:r>
                      </m:e>
                      <m:sub>
                        <m:r>
                          <a:rPr lang="en-US" i="1" dirty="0">
                            <a:latin typeface="Cambria Math" panose="02040503050406030204" pitchFamily="18" charset="0"/>
                          </a:rPr>
                          <m:t>𝑝</m:t>
                        </m:r>
                      </m:sub>
                    </m:sSub>
                  </m:oMath>
                </a14:m>
                <a:r>
                  <a:rPr lang="en-US" dirty="0" smtClean="0"/>
                  <a:t> is not a seed, Source weight=</a:t>
                </a:r>
                <a14:m>
                  <m:oMath xmlns:m="http://schemas.openxmlformats.org/officeDocument/2006/math">
                    <m:r>
                      <a:rPr lang="en-US" b="0" i="1" smtClean="0">
                        <a:latin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ea typeface="Cambria Math" panose="02040503050406030204" pitchFamily="18" charset="0"/>
                          </a:rPr>
                          <m:t>1</m:t>
                        </m:r>
                      </m:sub>
                    </m:sSub>
                    <m:r>
                      <m:rPr>
                        <m:sty m:val="p"/>
                      </m:rPr>
                      <a:rPr lang="en-US" b="0" i="0" smtClean="0">
                        <a:latin typeface="Cambria Math" panose="02040503050406030204" pitchFamily="18" charset="0"/>
                      </a:rPr>
                      <m:t>log</m:t>
                    </m:r>
                    <m:r>
                      <a:rPr lang="en-US" b="0" i="1" smtClean="0">
                        <a:latin typeface="Cambria Math" panose="02040503050406030204" pitchFamily="18" charset="0"/>
                      </a:rPr>
                      <m:t>⁡(</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𝑝</m:t>
                            </m:r>
                          </m:sub>
                        </m:sSub>
                      </m:e>
                      <m:e>
                        <m:r>
                          <a:rPr lang="en-US" b="0" i="1" smtClean="0">
                            <a:latin typeface="Cambria Math" panose="02040503050406030204" pitchFamily="18" charset="0"/>
                          </a:rPr>
                          <m:t>𝐵𝐺</m:t>
                        </m:r>
                      </m:e>
                    </m:d>
                    <m:r>
                      <a:rPr lang="en-US" b="0" i="1" smtClean="0">
                        <a:latin typeface="Cambria Math" panose="02040503050406030204" pitchFamily="18" charset="0"/>
                      </a:rPr>
                      <m:t>)</m:t>
                    </m:r>
                  </m:oMath>
                </a14:m>
                <a:r>
                  <a:rPr lang="en-US" dirty="0" smtClean="0"/>
                  <a:t>; Sink Weight= </a:t>
                </a:r>
                <a14:m>
                  <m:oMath xmlns:m="http://schemas.openxmlformats.org/officeDocument/2006/math">
                    <m:r>
                      <a:rPr lang="en-US" i="1" smtClean="0">
                        <a:latin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b="0" i="0" smtClean="0">
                            <a:latin typeface="Cambria Math" panose="02040503050406030204" pitchFamily="18" charset="0"/>
                            <a:ea typeface="Cambria Math" panose="02040503050406030204" pitchFamily="18" charset="0"/>
                          </a:rPr>
                          <m:t>2</m:t>
                        </m:r>
                      </m:sub>
                    </m:sSub>
                    <m:r>
                      <m:rPr>
                        <m:sty m:val="p"/>
                      </m:rPr>
                      <a:rPr lang="en-US">
                        <a:latin typeface="Cambria Math" panose="02040503050406030204" pitchFamily="18" charset="0"/>
                      </a:rPr>
                      <m:t>log</m:t>
                    </m:r>
                    <m:r>
                      <a:rPr lang="en-US" i="1">
                        <a:latin typeface="Cambria Math" panose="02040503050406030204" pitchFamily="18" charset="0"/>
                      </a:rPr>
                      <m:t>⁡(</m:t>
                    </m:r>
                    <m:r>
                      <a:rPr lang="en-US" i="1">
                        <a:latin typeface="Cambria Math" panose="02040503050406030204" pitchFamily="18" charset="0"/>
                      </a:rPr>
                      <m:t>𝑃</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𝐼</m:t>
                            </m:r>
                          </m:e>
                          <m:sub>
                            <m:r>
                              <a:rPr lang="en-US" i="1">
                                <a:latin typeface="Cambria Math" panose="02040503050406030204" pitchFamily="18" charset="0"/>
                              </a:rPr>
                              <m:t>𝑝</m:t>
                            </m:r>
                          </m:sub>
                        </m:sSub>
                      </m:e>
                      <m:e>
                        <m:r>
                          <a:rPr lang="en-US" b="0" i="1" smtClean="0">
                            <a:latin typeface="Cambria Math" panose="02040503050406030204" pitchFamily="18" charset="0"/>
                          </a:rPr>
                          <m:t>𝐹</m:t>
                        </m:r>
                        <m:r>
                          <a:rPr lang="en-US" i="1">
                            <a:latin typeface="Cambria Math" panose="02040503050406030204" pitchFamily="18" charset="0"/>
                          </a:rPr>
                          <m:t>𝐺</m:t>
                        </m:r>
                      </m:e>
                    </m:d>
                    <m:r>
                      <a:rPr lang="en-US" i="1">
                        <a:latin typeface="Cambria Math" panose="02040503050406030204" pitchFamily="18" charset="0"/>
                      </a:rPr>
                      <m:t>)</m:t>
                    </m:r>
                  </m:oMath>
                </a14:m>
                <a:endParaRPr lang="en-US" dirty="0" smtClean="0"/>
              </a:p>
              <a:p>
                <a:pPr lvl="1">
                  <a:buFont typeface="Arial" panose="020B0604020202020204" pitchFamily="34" charset="0"/>
                  <a:buChar char="•"/>
                </a:pPr>
                <a:r>
                  <a:rPr lang="en-US" dirty="0" smtClean="0"/>
                  <a:t>If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𝐼</m:t>
                        </m:r>
                      </m:e>
                      <m:sub>
                        <m:r>
                          <a:rPr lang="en-US" i="1" dirty="0">
                            <a:latin typeface="Cambria Math" panose="02040503050406030204" pitchFamily="18" charset="0"/>
                          </a:rPr>
                          <m:t>𝑝</m:t>
                        </m:r>
                      </m:sub>
                    </m:sSub>
                  </m:oMath>
                </a14:m>
                <a:r>
                  <a:rPr lang="en-US" dirty="0" smtClean="0"/>
                  <a:t> is a FG  seed: </a:t>
                </a:r>
                <a:r>
                  <a:rPr lang="en-US" dirty="0"/>
                  <a:t>Source weight= </a:t>
                </a:r>
                <a:r>
                  <a:rPr lang="en-US" dirty="0" smtClean="0"/>
                  <a:t>infinity; Sink Weight=0</a:t>
                </a:r>
              </a:p>
              <a:p>
                <a:pPr lvl="1">
                  <a:buFont typeface="Arial" panose="020B0604020202020204" pitchFamily="34" charset="0"/>
                  <a:buChar char="•"/>
                </a:pPr>
                <a:r>
                  <a:rPr lang="en-US" dirty="0" smtClean="0"/>
                  <a:t>If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𝐼</m:t>
                        </m:r>
                      </m:e>
                      <m:sub>
                        <m:r>
                          <a:rPr lang="en-US" i="1" dirty="0">
                            <a:latin typeface="Cambria Math" panose="02040503050406030204" pitchFamily="18" charset="0"/>
                          </a:rPr>
                          <m:t>𝑝</m:t>
                        </m:r>
                      </m:sub>
                    </m:sSub>
                  </m:oMath>
                </a14:m>
                <a:r>
                  <a:rPr lang="en-US" dirty="0" smtClean="0"/>
                  <a:t> is a BG seed: </a:t>
                </a:r>
                <a:r>
                  <a:rPr lang="en-US" dirty="0"/>
                  <a:t>Source weight= 0</a:t>
                </a:r>
                <a:r>
                  <a:rPr lang="en-US" dirty="0" smtClean="0"/>
                  <a:t>; </a:t>
                </a:r>
                <a:r>
                  <a:rPr lang="en-US" dirty="0"/>
                  <a:t>Sink Weight= </a:t>
                </a:r>
                <a:r>
                  <a:rPr lang="en-US" dirty="0" smtClean="0"/>
                  <a:t>infinity</a:t>
                </a:r>
              </a:p>
              <a:p>
                <a:pPr>
                  <a:buFont typeface="Arial" panose="020B0604020202020204" pitchFamily="34" charset="0"/>
                  <a:buChar char="•"/>
                </a:pPr>
                <a:r>
                  <a:rPr lang="en-US" dirty="0" smtClean="0"/>
                  <a:t>For adjacent nodes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𝐼</m:t>
                        </m:r>
                      </m:e>
                      <m:sub>
                        <m:r>
                          <a:rPr lang="en-US" i="1" dirty="0">
                            <a:latin typeface="Cambria Math" panose="02040503050406030204" pitchFamily="18" charset="0"/>
                          </a:rPr>
                          <m:t>𝑝</m:t>
                        </m:r>
                      </m:sub>
                    </m:sSub>
                  </m:oMath>
                </a14:m>
                <a:r>
                  <a:rPr lang="en-US" dirty="0" smtClean="0"/>
                  <a:t>,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𝐼</m:t>
                        </m:r>
                      </m:e>
                      <m:sub>
                        <m:r>
                          <a:rPr lang="en-US" b="0" i="1" dirty="0" smtClean="0">
                            <a:latin typeface="Cambria Math" panose="02040503050406030204" pitchFamily="18" charset="0"/>
                          </a:rPr>
                          <m:t>𝑞</m:t>
                        </m:r>
                      </m:sub>
                    </m:sSub>
                  </m:oMath>
                </a14:m>
                <a:r>
                  <a:rPr lang="en-US" dirty="0" smtClean="0"/>
                  <a:t> the n-link weight is:</a:t>
                </a:r>
              </a:p>
              <a:p>
                <a:pPr lvl="1">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𝐵</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𝑝</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𝑞</m:t>
                            </m:r>
                          </m:sub>
                        </m:sSub>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𝛾</m:t>
                        </m:r>
                        <m:r>
                          <a:rPr lang="en-US" b="0" i="1" smtClean="0">
                            <a:latin typeface="Cambria Math" panose="02040503050406030204" pitchFamily="18" charset="0"/>
                          </a:rPr>
                          <m:t>𝑒</m:t>
                        </m:r>
                      </m:e>
                      <m:sup>
                        <m:sSup>
                          <m:sSupPr>
                            <m:ctrlPr>
                              <a:rPr lang="en-US" b="0" i="1" smtClean="0">
                                <a:latin typeface="Cambria Math" panose="02040503050406030204" pitchFamily="18" charset="0"/>
                              </a:rPr>
                            </m:ctrlPr>
                          </m:sSupPr>
                          <m:e>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𝛽</m:t>
                            </m:r>
                            <m:d>
                              <m:dPr>
                                <m:begChr m:val="|"/>
                                <m:endChr m:val="|"/>
                                <m:ctrlPr>
                                  <a:rPr lang="en-US" b="0" i="1" smtClean="0">
                                    <a:latin typeface="Cambria Math" panose="02040503050406030204" pitchFamily="18" charset="0"/>
                                  </a:rPr>
                                </m:ctrlPr>
                              </m:dPr>
                              <m:e>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𝑝</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𝑞</m:t>
                                        </m:r>
                                      </m:sub>
                                    </m:sSub>
                                  </m:e>
                                </m:d>
                              </m:e>
                            </m:d>
                          </m:e>
                          <m:sup>
                            <m:r>
                              <a:rPr lang="en-US" b="0" i="1" smtClean="0">
                                <a:latin typeface="Cambria Math" panose="02040503050406030204" pitchFamily="18" charset="0"/>
                              </a:rPr>
                              <m:t>2</m:t>
                            </m:r>
                          </m:sup>
                        </m:sSup>
                      </m:sup>
                    </m:sSup>
                  </m:oMath>
                </a14:m>
                <a:r>
                  <a:rPr lang="en-US" dirty="0" smtClean="0"/>
                  <a:t>where </a:t>
                </a:r>
                <a14:m>
                  <m:oMath xmlns:m="http://schemas.openxmlformats.org/officeDocument/2006/math">
                    <m:r>
                      <a:rPr lang="en-US" i="1" smtClean="0">
                        <a:latin typeface="Cambria Math" panose="02040503050406030204" pitchFamily="18" charset="0"/>
                        <a:ea typeface="Cambria Math" panose="02040503050406030204" pitchFamily="18" charset="0"/>
                      </a:rPr>
                      <m:t>𝛽</m:t>
                    </m:r>
                  </m:oMath>
                </a14:m>
                <a:r>
                  <a:rPr lang="en-US" dirty="0" smtClean="0"/>
                  <a:t> is the inverse of </a:t>
                </a:r>
                <a:r>
                  <a:rPr lang="en-US" dirty="0"/>
                  <a:t> twice the average of </a:t>
                </a:r>
                <a14:m>
                  <m:oMath xmlns:m="http://schemas.openxmlformats.org/officeDocument/2006/math">
                    <m:sSup>
                      <m:sSupPr>
                        <m:ctrlPr>
                          <a:rPr lang="en-US" b="0" i="1" dirty="0" smtClean="0">
                            <a:latin typeface="Cambria Math" panose="02040503050406030204" pitchFamily="18" charset="0"/>
                          </a:rPr>
                        </m:ctrlPr>
                      </m:sSupPr>
                      <m:e>
                        <m:d>
                          <m:dPr>
                            <m:begChr m:val="|"/>
                            <m:endChr m:val="|"/>
                            <m:ctrlPr>
                              <a:rPr lang="en-US" b="0" i="1" dirty="0" smtClean="0">
                                <a:latin typeface="Cambria Math" panose="02040503050406030204" pitchFamily="18" charset="0"/>
                              </a:rPr>
                            </m:ctrlPr>
                          </m:dPr>
                          <m:e>
                            <m:d>
                              <m:dPr>
                                <m:begChr m:val="|"/>
                                <m:endChr m:val="|"/>
                                <m:ctrlPr>
                                  <a:rPr lang="en-US" b="0" i="1" dirty="0" smtClean="0">
                                    <a:latin typeface="Cambria Math" panose="02040503050406030204" pitchFamily="18" charset="0"/>
                                  </a:rPr>
                                </m:ctrlPr>
                              </m:dPr>
                              <m:e>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𝐼</m:t>
                                    </m:r>
                                  </m:e>
                                  <m:sub>
                                    <m:r>
                                      <a:rPr lang="en-US" b="0" i="1" dirty="0" smtClean="0">
                                        <a:latin typeface="Cambria Math" panose="02040503050406030204" pitchFamily="18" charset="0"/>
                                      </a:rPr>
                                      <m:t>𝑝</m:t>
                                    </m:r>
                                  </m:sub>
                                </m:sSub>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𝐼</m:t>
                                    </m:r>
                                  </m:e>
                                  <m:sub>
                                    <m:r>
                                      <a:rPr lang="en-US" b="0" i="1" dirty="0" smtClean="0">
                                        <a:latin typeface="Cambria Math" panose="02040503050406030204" pitchFamily="18" charset="0"/>
                                      </a:rPr>
                                      <m:t>𝑞</m:t>
                                    </m:r>
                                  </m:sub>
                                </m:sSub>
                              </m:e>
                            </m:d>
                          </m:e>
                        </m:d>
                      </m:e>
                      <m:sup>
                        <m:r>
                          <a:rPr lang="en-US" b="0" i="1" dirty="0" smtClean="0">
                            <a:latin typeface="Cambria Math" panose="02040503050406030204" pitchFamily="18" charset="0"/>
                          </a:rPr>
                          <m:t>2</m:t>
                        </m:r>
                      </m:sup>
                    </m:sSup>
                  </m:oMath>
                </a14:m>
                <a:r>
                  <a:rPr lang="en-US" dirty="0"/>
                  <a:t> over all edges in the graph (</a:t>
                </a:r>
                <a:r>
                  <a:rPr lang="en-US" dirty="0" smtClean="0"/>
                  <a:t>neighboring </a:t>
                </a:r>
                <a:r>
                  <a:rPr lang="en-US" dirty="0"/>
                  <a:t>pixels</a:t>
                </a:r>
                <a:r>
                  <a:rPr lang="en-US" dirty="0" smtClean="0"/>
                  <a:t>).</a:t>
                </a:r>
              </a:p>
              <a:p>
                <a:pPr>
                  <a:buFont typeface="Arial" panose="020B0604020202020204" pitchFamily="34" charset="0"/>
                  <a:buChar char="•"/>
                </a:pPr>
                <a:r>
                  <a:rPr lang="en-US" dirty="0" smtClean="0"/>
                  <a:t>From the equations above we have 4 parameters that a user tunes:</a:t>
                </a:r>
              </a:p>
              <a:p>
                <a:pPr lvl="1">
                  <a:buFont typeface="Arial" panose="020B0604020202020204" pitchFamily="34" charset="0"/>
                  <a:buChar char="•"/>
                </a:pP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ea typeface="Cambria Math" panose="02040503050406030204" pitchFamily="18" charset="0"/>
                          </a:rPr>
                          <m:t>2</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𝛾</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𝑎𝑛𝑑</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𝑛𝑢𝑚𝑏𝑒𝑟</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𝑜𝑓</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𝑒𝑑𝑔𝑒𝑠</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𝑝𝑒𝑟</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𝑛𝑜𝑑𝑒</m:t>
                    </m:r>
                  </m:oMath>
                </a14:m>
                <a:endParaRPr lang="en-US" dirty="0" smtClean="0"/>
              </a:p>
              <a:p>
                <a:pPr lvl="1">
                  <a:buFont typeface="Arial" panose="020B0604020202020204" pitchFamily="34" charset="0"/>
                  <a:buChar char="•"/>
                </a:pPr>
                <a:r>
                  <a:rPr lang="en-US" dirty="0" smtClean="0"/>
                  <a:t>We will see how these affect the segmentation result.</a:t>
                </a:r>
              </a:p>
              <a:p>
                <a:pPr lvl="1">
                  <a:buFont typeface="Arial" panose="020B0604020202020204" pitchFamily="34" charset="0"/>
                  <a:buChar char="•"/>
                </a:pPr>
                <a:endParaRPr lang="en-US" b="1" dirty="0" smtClean="0"/>
              </a:p>
              <a:p>
                <a:pPr>
                  <a:buFont typeface="Arial" panose="020B0604020202020204" pitchFamily="34" charset="0"/>
                  <a:buChar char="•"/>
                </a:pPr>
                <a:endParaRPr lang="en-US"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097280" y="1845734"/>
                <a:ext cx="10058400" cy="4023360"/>
              </a:xfrm>
              <a:blipFill>
                <a:blip r:embed="rId2"/>
                <a:stretch>
                  <a:fillRect l="-1455" t="-1667" r="-1879"/>
                </a:stretch>
              </a:blipFill>
            </p:spPr>
            <p:txBody>
              <a:bodyPr/>
              <a:lstStyle/>
              <a:p>
                <a:r>
                  <a:rPr lang="en-US">
                    <a:noFill/>
                  </a:rPr>
                  <a:t> </a:t>
                </a:r>
              </a:p>
            </p:txBody>
          </p:sp>
        </mc:Fallback>
      </mc:AlternateContent>
      <p:sp>
        <p:nvSpPr>
          <p:cNvPr id="4" name="TextBox 3"/>
          <p:cNvSpPr txBox="1"/>
          <p:nvPr/>
        </p:nvSpPr>
        <p:spPr>
          <a:xfrm>
            <a:off x="599768" y="1917290"/>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42151735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 Cut Objective Function</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pPr>
                  <a:lnSpc>
                    <a:spcPct val="200000"/>
                  </a:lnSpc>
                  <a:buFont typeface="Arial" panose="020B0604020202020204" pitchFamily="34" charset="0"/>
                  <a:buChar char="•"/>
                </a:pPr>
                <a:r>
                  <a:rPr lang="en-US" dirty="0" smtClean="0"/>
                  <a:t> Data term: </a:t>
                </a:r>
                <a14:m>
                  <m:oMath xmlns:m="http://schemas.openxmlformats.org/officeDocument/2006/math">
                    <m:r>
                      <a:rPr lang="en-US" b="0" i="1" smtClean="0">
                        <a:latin typeface="Cambria Math" panose="02040503050406030204" pitchFamily="18" charset="0"/>
                      </a:rPr>
                      <m:t>𝑈</m:t>
                    </m:r>
                    <m:r>
                      <a:rPr lang="en-US" b="0" i="1" smtClean="0">
                        <a:latin typeface="Cambria Math" panose="02040503050406030204" pitchFamily="18" charset="0"/>
                      </a:rPr>
                      <m:t>= </m:t>
                    </m:r>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𝑥</m:t>
                        </m:r>
                        <m:r>
                          <a:rPr lang="en-US" b="0" i="1" smtClean="0">
                            <a:latin typeface="Cambria Math" panose="02040503050406030204" pitchFamily="18" charset="0"/>
                          </a:rPr>
                          <m:t> </m:t>
                        </m:r>
                      </m:sub>
                      <m:sup/>
                      <m:e>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𝐹𝐺</m:t>
                        </m:r>
                        <m:r>
                          <a:rPr lang="en-US" b="0" i="1" smtClean="0">
                            <a:latin typeface="Cambria Math" panose="02040503050406030204" pitchFamily="18" charset="0"/>
                          </a:rPr>
                          <m:t>) ∗</m:t>
                        </m:r>
                        <m:r>
                          <a:rPr lang="en-US" b="0" i="1" smtClean="0">
                            <a:latin typeface="Cambria Math" panose="02040503050406030204" pitchFamily="18" charset="0"/>
                          </a:rPr>
                          <m:t>𝑠𝑜𝑢𝑟𝑐𝑒𝑊𝑒𝑖𝑔h𝑡</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𝐵𝐺</m:t>
                        </m:r>
                        <m:r>
                          <a:rPr lang="en-US" b="0" i="1" smtClean="0">
                            <a:latin typeface="Cambria Math" panose="02040503050406030204" pitchFamily="18" charset="0"/>
                          </a:rPr>
                          <m:t>) ∗</m:t>
                        </m:r>
                        <m:r>
                          <a:rPr lang="en-US" b="0" i="1" smtClean="0">
                            <a:latin typeface="Cambria Math" panose="02040503050406030204" pitchFamily="18" charset="0"/>
                          </a:rPr>
                          <m:t>𝑠𝑖𝑛𝑘𝑊𝑒𝑖𝑔h𝑡</m:t>
                        </m:r>
                        <m:r>
                          <a:rPr lang="en-US" b="0" i="1" smtClean="0">
                            <a:latin typeface="Cambria Math" panose="02040503050406030204" pitchFamily="18" charset="0"/>
                          </a:rPr>
                          <m:t> </m:t>
                        </m:r>
                      </m:e>
                    </m:nary>
                  </m:oMath>
                </a14:m>
                <a:r>
                  <a:rPr lang="en-US" dirty="0" smtClean="0"/>
                  <a:t>. This </a:t>
                </a:r>
                <a:r>
                  <a:rPr lang="en-US" dirty="0"/>
                  <a:t>deals with the individual likeness of a pixel to belong to the foreground or the </a:t>
                </a:r>
                <a:r>
                  <a:rPr lang="en-US" dirty="0" smtClean="0"/>
                  <a:t>background </a:t>
                </a:r>
              </a:p>
              <a:p>
                <a:pPr>
                  <a:lnSpc>
                    <a:spcPct val="200000"/>
                  </a:lnSpc>
                  <a:buFont typeface="Arial" panose="020B0604020202020204" pitchFamily="34" charset="0"/>
                  <a:buChar char="•"/>
                </a:pPr>
                <a:r>
                  <a:rPr lang="en-US" dirty="0" smtClean="0"/>
                  <a:t>Smoothness/Regularization term: </a:t>
                </a:r>
                <a14:m>
                  <m:oMath xmlns:m="http://schemas.openxmlformats.org/officeDocument/2006/math">
                    <m:r>
                      <m:rPr>
                        <m:sty m:val="p"/>
                      </m:rPr>
                      <a:rPr lang="en-US" b="0" i="0" smtClean="0">
                        <a:latin typeface="Cambria Math" panose="02040503050406030204" pitchFamily="18" charset="0"/>
                      </a:rPr>
                      <m:t>V</m:t>
                    </m:r>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𝑞</m:t>
                        </m:r>
                      </m:sub>
                      <m:sup/>
                      <m:e>
                        <m:d>
                          <m:dPr>
                            <m:ctrlPr>
                              <a:rPr lang="en-US" b="0" i="1" smtClean="0">
                                <a:latin typeface="Cambria Math" panose="02040503050406030204" pitchFamily="18" charset="0"/>
                              </a:rPr>
                            </m:ctrlPr>
                          </m:dPr>
                          <m:e>
                            <m:r>
                              <a:rPr lang="en-US" b="0" i="1" smtClean="0">
                                <a:latin typeface="Cambria Math" panose="02040503050406030204" pitchFamily="18" charset="0"/>
                              </a:rPr>
                              <m:t>𝑡𝑦𝑝𝑒</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𝑝</m:t>
                                    </m:r>
                                  </m:sub>
                                </m:sSub>
                              </m:e>
                            </m:d>
                            <m:r>
                              <a:rPr lang="en-US" b="0" i="1" smtClean="0">
                                <a:latin typeface="Cambria Math" panose="02040503050406030204" pitchFamily="18" charset="0"/>
                              </a:rPr>
                              <m:t>!=</m:t>
                            </m:r>
                            <m:r>
                              <a:rPr lang="en-US" b="0" i="1" smtClean="0">
                                <a:latin typeface="Cambria Math" panose="02040503050406030204" pitchFamily="18" charset="0"/>
                              </a:rPr>
                              <m:t>𝑡𝑦𝑝𝑒</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𝑞</m:t>
                                    </m:r>
                                  </m:sub>
                                </m:sSub>
                              </m:e>
                            </m:d>
                          </m:e>
                        </m:d>
                        <m:r>
                          <a:rPr lang="en-US" b="0" i="1" smtClean="0">
                            <a:latin typeface="Cambria Math" panose="02040503050406030204" pitchFamily="18" charset="0"/>
                          </a:rPr>
                          <m:t>∗</m:t>
                        </m:r>
                        <m:r>
                          <a:rPr lang="en-US" b="0" i="1" smtClean="0">
                            <a:latin typeface="Cambria Math" panose="02040503050406030204" pitchFamily="18" charset="0"/>
                          </a:rPr>
                          <m:t>𝐵</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𝑝</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𝑞</m:t>
                            </m:r>
                          </m:sub>
                        </m:sSub>
                        <m:r>
                          <a:rPr lang="en-US" b="0" i="1" smtClean="0">
                            <a:latin typeface="Cambria Math" panose="02040503050406030204" pitchFamily="18" charset="0"/>
                          </a:rPr>
                          <m:t>)</m:t>
                        </m:r>
                      </m:e>
                    </m:nary>
                  </m:oMath>
                </a14:m>
                <a:r>
                  <a:rPr lang="en-US" dirty="0" smtClean="0"/>
                  <a:t>. This</a:t>
                </a:r>
                <a:r>
                  <a:rPr lang="en-US" dirty="0"/>
                  <a:t> deals with continuity between pairs of </a:t>
                </a:r>
                <a:r>
                  <a:rPr lang="en-US" dirty="0" smtClean="0"/>
                  <a:t>neighboring </a:t>
                </a:r>
                <a:r>
                  <a:rPr lang="en-US" dirty="0"/>
                  <a:t>pixels</a:t>
                </a:r>
                <a:r>
                  <a:rPr lang="en-US" dirty="0" smtClean="0"/>
                  <a:t>. </a:t>
                </a:r>
                <a:endParaRPr lang="en-US" dirty="0"/>
              </a:p>
              <a:p>
                <a:pPr>
                  <a:lnSpc>
                    <a:spcPct val="200000"/>
                  </a:lnSpc>
                  <a:buFont typeface="Arial" panose="020B0604020202020204" pitchFamily="34" charset="0"/>
                  <a:buChar char="•"/>
                </a:pPr>
                <a:r>
                  <a:rPr lang="en-US" dirty="0" smtClean="0"/>
                  <a:t> Energy E = </a:t>
                </a:r>
                <a14:m>
                  <m:oMath xmlns:m="http://schemas.openxmlformats.org/officeDocument/2006/math">
                    <m:r>
                      <a:rPr lang="en-US" b="0" i="1" smtClean="0">
                        <a:latin typeface="Cambria Math" panose="02040503050406030204" pitchFamily="18" charset="0"/>
                      </a:rPr>
                      <m:t>𝑈</m:t>
                    </m:r>
                    <m:r>
                      <a:rPr lang="en-US" b="0" i="1" smtClean="0">
                        <a:latin typeface="Cambria Math" panose="02040503050406030204" pitchFamily="18" charset="0"/>
                      </a:rPr>
                      <m:t>+</m:t>
                    </m:r>
                    <m:r>
                      <a:rPr lang="en-US" b="0" i="1" smtClean="0">
                        <a:latin typeface="Cambria Math" panose="02040503050406030204" pitchFamily="18" charset="0"/>
                      </a:rPr>
                      <m:t>𝑉</m:t>
                    </m:r>
                    <m:r>
                      <a:rPr lang="en-US" b="0" i="1" smtClean="0">
                        <a:latin typeface="Cambria Math" panose="02040503050406030204" pitchFamily="18" charset="0"/>
                      </a:rPr>
                      <m:t>.</m:t>
                    </m:r>
                  </m:oMath>
                </a14:m>
                <a:r>
                  <a:rPr lang="en-US" dirty="0" smtClean="0"/>
                  <a:t> E is minimized by the max-flow/min-cut algorithm. </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455" t="-6818" r="-909"/>
                </a:stretch>
              </a:blipFill>
            </p:spPr>
            <p:txBody>
              <a:bodyPr/>
              <a:lstStyle/>
              <a:p>
                <a:r>
                  <a:rPr lang="en-US">
                    <a:noFill/>
                  </a:rPr>
                  <a:t> </a:t>
                </a:r>
              </a:p>
            </p:txBody>
          </p:sp>
        </mc:Fallback>
      </mc:AlternateContent>
    </p:spTree>
    <p:extLst>
      <p:ext uri="{BB962C8B-B14F-4D97-AF65-F5344CB8AC3E}">
        <p14:creationId xmlns:p14="http://schemas.microsoft.com/office/powerpoint/2010/main" val="83623510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Implementation</a:t>
            </a:r>
            <a:endParaRPr lang="en-US" dirty="0"/>
          </a:p>
        </p:txBody>
      </p:sp>
      <p:sp>
        <p:nvSpPr>
          <p:cNvPr id="3" name="Content Placeholder 2"/>
          <p:cNvSpPr>
            <a:spLocks noGrp="1"/>
          </p:cNvSpPr>
          <p:nvPr>
            <p:ph idx="1"/>
          </p:nvPr>
        </p:nvSpPr>
        <p:spPr/>
        <p:txBody>
          <a:bodyPr/>
          <a:lstStyle/>
          <a:p>
            <a:pPr marL="457200" indent="-457200">
              <a:buFont typeface="+mj-lt"/>
              <a:buAutoNum type="arabicPeriod"/>
            </a:pPr>
            <a:r>
              <a:rPr lang="en-US" dirty="0" smtClean="0"/>
              <a:t>Get User to mark FG and BG</a:t>
            </a:r>
          </a:p>
          <a:p>
            <a:pPr marL="457200" indent="-457200">
              <a:buFont typeface="+mj-lt"/>
              <a:buAutoNum type="arabicPeriod"/>
            </a:pPr>
            <a:r>
              <a:rPr lang="en-US" dirty="0" smtClean="0"/>
              <a:t>Learn histograms for FG and BG, using Gaussian kernel density estimation (</a:t>
            </a:r>
            <a:r>
              <a:rPr lang="en-US" dirty="0" err="1" smtClean="0"/>
              <a:t>sklearn</a:t>
            </a:r>
            <a:r>
              <a:rPr lang="en-US" dirty="0" smtClean="0"/>
              <a:t> python)</a:t>
            </a:r>
          </a:p>
          <a:p>
            <a:pPr marL="457200" indent="-457200">
              <a:buFont typeface="+mj-lt"/>
              <a:buAutoNum type="arabicPeriod"/>
            </a:pPr>
            <a:r>
              <a:rPr lang="en-US" dirty="0" smtClean="0"/>
              <a:t>Create Graph as described on previous slides</a:t>
            </a:r>
          </a:p>
          <a:p>
            <a:pPr marL="457200" indent="-457200">
              <a:buFont typeface="+mj-lt"/>
              <a:buAutoNum type="arabicPeriod"/>
            </a:pPr>
            <a:r>
              <a:rPr lang="en-US" dirty="0" smtClean="0"/>
              <a:t>Get the partition by applying the Pre-flow Push algorithm to calculate Max-flow/Min-cut</a:t>
            </a:r>
          </a:p>
          <a:p>
            <a:pPr marL="457200" indent="-457200">
              <a:buFont typeface="+mj-lt"/>
              <a:buAutoNum type="arabicPeriod"/>
            </a:pPr>
            <a:r>
              <a:rPr lang="en-US" dirty="0" smtClean="0"/>
              <a:t>Generate Mask (Can optionally </a:t>
            </a:r>
            <a:r>
              <a:rPr lang="en-US" dirty="0" err="1" smtClean="0"/>
              <a:t>denoise</a:t>
            </a:r>
            <a:r>
              <a:rPr lang="en-US" dirty="0" smtClean="0"/>
              <a:t>(NLM) the Mask before being fed to the next iteration to re-learn the kernel density)</a:t>
            </a:r>
          </a:p>
          <a:p>
            <a:pPr marL="457200" indent="-457200">
              <a:buFont typeface="+mj-lt"/>
              <a:buAutoNum type="arabicPeriod"/>
            </a:pPr>
            <a:r>
              <a:rPr lang="en-US" dirty="0" smtClean="0"/>
              <a:t>Repeat Steps 2-5 till convergence or for specified number of iterations. </a:t>
            </a:r>
          </a:p>
          <a:p>
            <a:pPr marL="457200" indent="-457200">
              <a:buFont typeface="+mj-lt"/>
              <a:buAutoNum type="arabicPeriod"/>
            </a:pPr>
            <a:r>
              <a:rPr lang="en-US" dirty="0" smtClean="0"/>
              <a:t>Some post-processing(</a:t>
            </a:r>
            <a:r>
              <a:rPr lang="en-US" dirty="0" err="1" smtClean="0"/>
              <a:t>trimap</a:t>
            </a:r>
            <a:r>
              <a:rPr lang="en-US" dirty="0" smtClean="0"/>
              <a:t> generation and border matting) to refine object boundary</a:t>
            </a:r>
          </a:p>
          <a:p>
            <a:pPr marL="457200" indent="-457200">
              <a:buFont typeface="+mj-lt"/>
              <a:buAutoNum type="arabicPeriod"/>
            </a:pPr>
            <a:endParaRPr lang="en-US" dirty="0"/>
          </a:p>
        </p:txBody>
      </p:sp>
    </p:spTree>
    <p:extLst>
      <p:ext uri="{BB962C8B-B14F-4D97-AF65-F5344CB8AC3E}">
        <p14:creationId xmlns:p14="http://schemas.microsoft.com/office/powerpoint/2010/main" val="38340613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Experiments </a:t>
            </a:r>
            <a:endParaRPr lang="en-US" dirty="0"/>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6356555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Applications</a:t>
            </a:r>
            <a:endParaRPr lang="en-US" dirty="0"/>
          </a:p>
        </p:txBody>
      </p:sp>
      <p:sp>
        <p:nvSpPr>
          <p:cNvPr id="3" name="Content Placeholder 2"/>
          <p:cNvSpPr>
            <a:spLocks noGrp="1"/>
          </p:cNvSpPr>
          <p:nvPr>
            <p:ph idx="1"/>
          </p:nvPr>
        </p:nvSpPr>
        <p:spPr/>
        <p:txBody>
          <a:bodyPr/>
          <a:lstStyle/>
          <a:p>
            <a:pPr marL="0" indent="0">
              <a:buNone/>
            </a:pPr>
            <a:r>
              <a:rPr lang="en-US" dirty="0"/>
              <a:t> </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14338" y="2394769"/>
            <a:ext cx="4619625" cy="2324100"/>
          </a:xfrm>
          <a:prstGeom prst="rect">
            <a:avLst/>
          </a:prstGeom>
        </p:spPr>
      </p:pic>
      <p:sp>
        <p:nvSpPr>
          <p:cNvPr id="6" name="TextBox 5"/>
          <p:cNvSpPr txBox="1"/>
          <p:nvPr/>
        </p:nvSpPr>
        <p:spPr>
          <a:xfrm>
            <a:off x="4105182" y="4739983"/>
            <a:ext cx="3637935" cy="369332"/>
          </a:xfrm>
          <a:prstGeom prst="rect">
            <a:avLst/>
          </a:prstGeom>
          <a:noFill/>
        </p:spPr>
        <p:txBody>
          <a:bodyPr wrap="square" rtlCol="0">
            <a:spAutoFit/>
          </a:bodyPr>
          <a:lstStyle/>
          <a:p>
            <a:r>
              <a:rPr lang="en-US" dirty="0" smtClean="0"/>
              <a:t>Autonomous Driving</a:t>
            </a:r>
            <a:endParaRPr lang="en-US" dirty="0"/>
          </a:p>
        </p:txBody>
      </p:sp>
    </p:spTree>
    <p:extLst>
      <p:ext uri="{BB962C8B-B14F-4D97-AF65-F5344CB8AC3E}">
        <p14:creationId xmlns:p14="http://schemas.microsoft.com/office/powerpoint/2010/main" val="9513343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Alpha Experiments</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05432" y="2480638"/>
            <a:ext cx="3000916" cy="2137911"/>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4618" y="2475424"/>
            <a:ext cx="2857500" cy="2143125"/>
          </a:xfrm>
          <a:prstGeom prst="rect">
            <a:avLst/>
          </a:prstGeom>
        </p:spPr>
      </p:pic>
      <p:sp>
        <p:nvSpPr>
          <p:cNvPr id="6" name="TextBox 5"/>
          <p:cNvSpPr txBox="1"/>
          <p:nvPr/>
        </p:nvSpPr>
        <p:spPr>
          <a:xfrm>
            <a:off x="1976284" y="4618549"/>
            <a:ext cx="1514168" cy="369332"/>
          </a:xfrm>
          <a:prstGeom prst="rect">
            <a:avLst/>
          </a:prstGeom>
          <a:noFill/>
        </p:spPr>
        <p:txBody>
          <a:bodyPr wrap="square" rtlCol="0">
            <a:spAutoFit/>
          </a:bodyPr>
          <a:lstStyle/>
          <a:p>
            <a:r>
              <a:rPr lang="en-US" dirty="0" smtClean="0"/>
              <a:t>Input Image</a:t>
            </a:r>
            <a:endParaRPr lang="en-US" dirty="0"/>
          </a:p>
        </p:txBody>
      </p:sp>
      <p:sp>
        <p:nvSpPr>
          <p:cNvPr id="7" name="TextBox 6"/>
          <p:cNvSpPr txBox="1"/>
          <p:nvPr/>
        </p:nvSpPr>
        <p:spPr>
          <a:xfrm>
            <a:off x="6748805" y="4618549"/>
            <a:ext cx="2060897" cy="369332"/>
          </a:xfrm>
          <a:prstGeom prst="rect">
            <a:avLst/>
          </a:prstGeom>
          <a:noFill/>
        </p:spPr>
        <p:txBody>
          <a:bodyPr wrap="square" rtlCol="0">
            <a:spAutoFit/>
          </a:bodyPr>
          <a:lstStyle/>
          <a:p>
            <a:r>
              <a:rPr lang="en-US" dirty="0" smtClean="0"/>
              <a:t>User Seeded Image</a:t>
            </a:r>
            <a:endParaRPr lang="en-US" dirty="0"/>
          </a:p>
        </p:txBody>
      </p:sp>
    </p:spTree>
    <p:extLst>
      <p:ext uri="{BB962C8B-B14F-4D97-AF65-F5344CB8AC3E}">
        <p14:creationId xmlns:p14="http://schemas.microsoft.com/office/powerpoint/2010/main" val="28205635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 (without </a:t>
            </a:r>
            <a:r>
              <a:rPr lang="en-US" dirty="0" err="1" smtClean="0"/>
              <a:t>denoising</a:t>
            </a:r>
            <a:r>
              <a:rPr lang="en-US" dirty="0" smtClean="0"/>
              <a:t> Mask)</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97280" y="2579585"/>
            <a:ext cx="2857500" cy="2143125"/>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88592" y="2579584"/>
            <a:ext cx="2857500" cy="2143125"/>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90554" y="2579584"/>
            <a:ext cx="2857500" cy="2143125"/>
          </a:xfrm>
          <a:prstGeom prst="rect">
            <a:avLst/>
          </a:prstGeom>
        </p:spPr>
      </p:pic>
      <mc:AlternateContent xmlns:mc="http://schemas.openxmlformats.org/markup-compatibility/2006" xmlns:a14="http://schemas.microsoft.com/office/drawing/2010/main">
        <mc:Choice Requires="a14">
          <p:sp>
            <p:nvSpPr>
              <p:cNvPr id="7" name="TextBox 6"/>
              <p:cNvSpPr txBox="1"/>
              <p:nvPr/>
            </p:nvSpPr>
            <p:spPr>
              <a:xfrm>
                <a:off x="1753214" y="4803215"/>
                <a:ext cx="1688075" cy="369332"/>
              </a:xfrm>
              <a:prstGeom prst="rect">
                <a:avLst/>
              </a:prstGeom>
              <a:noFill/>
            </p:spPr>
            <p:txBody>
              <a:bodyPr wrap="square" rtlCol="0">
                <a:spAutoFit/>
              </a:bodyPr>
              <a:lstStyle/>
              <a:p>
                <a14:m>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ea typeface="Cambria Math" panose="02040503050406030204" pitchFamily="18" charset="0"/>
                          </a:rPr>
                          <m:t>2</m:t>
                        </m:r>
                      </m:sub>
                    </m:sSub>
                    <m:r>
                      <a:rPr lang="en-US" b="0" i="1" smtClean="0">
                        <a:latin typeface="Cambria Math" panose="02040503050406030204" pitchFamily="18" charset="0"/>
                        <a:ea typeface="Cambria Math" panose="02040503050406030204" pitchFamily="18" charset="0"/>
                      </a:rPr>
                      <m:t>) </m:t>
                    </m:r>
                  </m:oMath>
                </a14:m>
                <a:r>
                  <a:rPr lang="en-US" dirty="0" smtClean="0"/>
                  <a:t>= (1,2)</a:t>
                </a:r>
                <a:endParaRPr 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1753214" y="4803215"/>
                <a:ext cx="1688075" cy="369332"/>
              </a:xfrm>
              <a:prstGeom prst="rect">
                <a:avLst/>
              </a:prstGeom>
              <a:blipFill>
                <a:blip r:embed="rId5"/>
                <a:stretch>
                  <a:fillRect l="-1083" t="-9836" b="-24590"/>
                </a:stretch>
              </a:blipFill>
            </p:spPr>
            <p:txBody>
              <a:bodyPr/>
              <a:lstStyle/>
              <a:p>
                <a:r>
                  <a:rPr lang="en-US">
                    <a:noFill/>
                  </a:rPr>
                  <a:t> </a:t>
                </a:r>
              </a:p>
            </p:txBody>
          </p:sp>
        </mc:Fallback>
      </mc:AlternateContent>
      <p:sp>
        <p:nvSpPr>
          <p:cNvPr id="8" name="TextBox 7"/>
          <p:cNvSpPr txBox="1"/>
          <p:nvPr/>
        </p:nvSpPr>
        <p:spPr>
          <a:xfrm>
            <a:off x="5369396" y="4794162"/>
            <a:ext cx="1514168" cy="369332"/>
          </a:xfrm>
          <a:prstGeom prst="rect">
            <a:avLst/>
          </a:prstGeom>
          <a:noFill/>
        </p:spPr>
        <p:txBody>
          <a:bodyPr wrap="square" rtlCol="0">
            <a:spAutoFit/>
          </a:bodyPr>
          <a:lstStyle/>
          <a:p>
            <a:r>
              <a:rPr lang="en-US" dirty="0" smtClean="0"/>
              <a:t>(1.1,1.2)</a:t>
            </a:r>
            <a:endParaRPr lang="en-US" dirty="0"/>
          </a:p>
        </p:txBody>
      </p:sp>
      <p:sp>
        <p:nvSpPr>
          <p:cNvPr id="9" name="TextBox 8"/>
          <p:cNvSpPr txBox="1"/>
          <p:nvPr/>
        </p:nvSpPr>
        <p:spPr>
          <a:xfrm>
            <a:off x="8908026" y="4803215"/>
            <a:ext cx="1514168" cy="369332"/>
          </a:xfrm>
          <a:prstGeom prst="rect">
            <a:avLst/>
          </a:prstGeom>
          <a:noFill/>
        </p:spPr>
        <p:txBody>
          <a:bodyPr wrap="square" rtlCol="0">
            <a:spAutoFit/>
          </a:bodyPr>
          <a:lstStyle/>
          <a:p>
            <a:r>
              <a:rPr lang="en-US" dirty="0" smtClean="0"/>
              <a:t>(1.9,1.2)</a:t>
            </a:r>
            <a:endParaRPr lang="en-US" dirty="0"/>
          </a:p>
        </p:txBody>
      </p:sp>
      <mc:AlternateContent xmlns:mc="http://schemas.openxmlformats.org/markup-compatibility/2006" xmlns:a14="http://schemas.microsoft.com/office/drawing/2010/main">
        <mc:Choice Requires="a14">
          <p:sp>
            <p:nvSpPr>
              <p:cNvPr id="10" name="Rectangle 9"/>
              <p:cNvSpPr/>
              <p:nvPr/>
            </p:nvSpPr>
            <p:spPr>
              <a:xfrm>
                <a:off x="3951707" y="1817866"/>
                <a:ext cx="7834097" cy="410497"/>
              </a:xfrm>
              <a:prstGeom prst="rect">
                <a:avLst/>
              </a:prstGeom>
            </p:spPr>
            <p:txBody>
              <a:bodyPr wrap="square">
                <a:spAutoFit/>
              </a:bodyPr>
              <a:lstStyle/>
              <a:p>
                <a:r>
                  <a:rPr lang="en-US" dirty="0" smtClean="0"/>
                  <a:t> </a:t>
                </a:r>
                <a:r>
                  <a:rPr lang="en-US" dirty="0"/>
                  <a:t>Source weight=</a:t>
                </a:r>
                <a14:m>
                  <m:oMath xmlns:m="http://schemas.openxmlformats.org/officeDocument/2006/math">
                    <m:r>
                      <a:rPr lang="en-US" i="1">
                        <a:latin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ea typeface="Cambria Math" panose="02040503050406030204" pitchFamily="18" charset="0"/>
                          </a:rPr>
                          <m:t>1</m:t>
                        </m:r>
                      </m:sub>
                    </m:sSub>
                    <m:r>
                      <m:rPr>
                        <m:sty m:val="p"/>
                      </m:rPr>
                      <a:rPr lang="en-US">
                        <a:latin typeface="Cambria Math" panose="02040503050406030204" pitchFamily="18" charset="0"/>
                      </a:rPr>
                      <m:t>log</m:t>
                    </m:r>
                    <m:r>
                      <a:rPr lang="en-US" i="1">
                        <a:latin typeface="Cambria Math" panose="02040503050406030204" pitchFamily="18" charset="0"/>
                      </a:rPr>
                      <m:t>⁡(</m:t>
                    </m:r>
                    <m:r>
                      <a:rPr lang="en-US" i="1">
                        <a:latin typeface="Cambria Math" panose="02040503050406030204" pitchFamily="18" charset="0"/>
                      </a:rPr>
                      <m:t>𝑃</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𝐼</m:t>
                            </m:r>
                          </m:e>
                          <m:sub>
                            <m:r>
                              <a:rPr lang="en-US" i="1">
                                <a:latin typeface="Cambria Math" panose="02040503050406030204" pitchFamily="18" charset="0"/>
                              </a:rPr>
                              <m:t>𝑝</m:t>
                            </m:r>
                          </m:sub>
                        </m:sSub>
                      </m:e>
                      <m:e>
                        <m:r>
                          <a:rPr lang="en-US" i="1">
                            <a:latin typeface="Cambria Math" panose="02040503050406030204" pitchFamily="18" charset="0"/>
                          </a:rPr>
                          <m:t>𝐵𝐺</m:t>
                        </m:r>
                      </m:e>
                    </m:d>
                    <m:r>
                      <a:rPr lang="en-US" i="1">
                        <a:latin typeface="Cambria Math" panose="02040503050406030204" pitchFamily="18" charset="0"/>
                      </a:rPr>
                      <m:t>)</m:t>
                    </m:r>
                  </m:oMath>
                </a14:m>
                <a:r>
                  <a:rPr lang="en-US" dirty="0"/>
                  <a:t>; Sink Weight= </a:t>
                </a:r>
                <a14:m>
                  <m:oMath xmlns:m="http://schemas.openxmlformats.org/officeDocument/2006/math">
                    <m:r>
                      <a:rPr lang="en-US" i="1">
                        <a:latin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a:latin typeface="Cambria Math" panose="02040503050406030204" pitchFamily="18" charset="0"/>
                            <a:ea typeface="Cambria Math" panose="02040503050406030204" pitchFamily="18" charset="0"/>
                          </a:rPr>
                          <m:t>2</m:t>
                        </m:r>
                      </m:sub>
                    </m:sSub>
                    <m:r>
                      <m:rPr>
                        <m:sty m:val="p"/>
                      </m:rPr>
                      <a:rPr lang="en-US">
                        <a:latin typeface="Cambria Math" panose="02040503050406030204" pitchFamily="18" charset="0"/>
                      </a:rPr>
                      <m:t>log</m:t>
                    </m:r>
                    <m:r>
                      <a:rPr lang="en-US" i="1">
                        <a:latin typeface="Cambria Math" panose="02040503050406030204" pitchFamily="18" charset="0"/>
                      </a:rPr>
                      <m:t>⁡(</m:t>
                    </m:r>
                    <m:r>
                      <a:rPr lang="en-US" i="1">
                        <a:latin typeface="Cambria Math" panose="02040503050406030204" pitchFamily="18" charset="0"/>
                      </a:rPr>
                      <m:t>𝑃</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𝐼</m:t>
                            </m:r>
                          </m:e>
                          <m:sub>
                            <m:r>
                              <a:rPr lang="en-US" i="1">
                                <a:latin typeface="Cambria Math" panose="02040503050406030204" pitchFamily="18" charset="0"/>
                              </a:rPr>
                              <m:t>𝑝</m:t>
                            </m:r>
                          </m:sub>
                        </m:sSub>
                      </m:e>
                      <m:e>
                        <m:r>
                          <a:rPr lang="en-US" i="1">
                            <a:latin typeface="Cambria Math" panose="02040503050406030204" pitchFamily="18" charset="0"/>
                          </a:rPr>
                          <m:t>𝐹𝐺</m:t>
                        </m:r>
                      </m:e>
                    </m:d>
                    <m:r>
                      <a:rPr lang="en-US" i="1">
                        <a:latin typeface="Cambria Math" panose="02040503050406030204" pitchFamily="18" charset="0"/>
                      </a:rPr>
                      <m:t>)</m:t>
                    </m:r>
                  </m:oMath>
                </a14:m>
                <a:endParaRPr lang="en-US" dirty="0"/>
              </a:p>
            </p:txBody>
          </p:sp>
        </mc:Choice>
        <mc:Fallback xmlns="">
          <p:sp>
            <p:nvSpPr>
              <p:cNvPr id="10" name="Rectangle 9"/>
              <p:cNvSpPr>
                <a:spLocks noRot="1" noChangeAspect="1" noMove="1" noResize="1" noEditPoints="1" noAdjustHandles="1" noChangeArrowheads="1" noChangeShapeType="1" noTextEdit="1"/>
              </p:cNvSpPr>
              <p:nvPr/>
            </p:nvSpPr>
            <p:spPr>
              <a:xfrm>
                <a:off x="3951707" y="1817866"/>
                <a:ext cx="7834097" cy="410497"/>
              </a:xfrm>
              <a:prstGeom prst="rect">
                <a:avLst/>
              </a:prstGeom>
              <a:blipFill>
                <a:blip r:embed="rId6"/>
                <a:stretch>
                  <a:fillRect t="-1471" b="-17647"/>
                </a:stretch>
              </a:blipFill>
            </p:spPr>
            <p:txBody>
              <a:bodyPr/>
              <a:lstStyle/>
              <a:p>
                <a:r>
                  <a:rPr lang="en-US">
                    <a:noFill/>
                  </a:rPr>
                  <a:t> </a:t>
                </a:r>
              </a:p>
            </p:txBody>
          </p:sp>
        </mc:Fallback>
      </mc:AlternateContent>
      <p:sp>
        <p:nvSpPr>
          <p:cNvPr id="11" name="TextBox 10"/>
          <p:cNvSpPr txBox="1"/>
          <p:nvPr/>
        </p:nvSpPr>
        <p:spPr>
          <a:xfrm>
            <a:off x="599768" y="5407742"/>
            <a:ext cx="4769628" cy="369332"/>
          </a:xfrm>
          <a:prstGeom prst="rect">
            <a:avLst/>
          </a:prstGeom>
          <a:noFill/>
        </p:spPr>
        <p:txBody>
          <a:bodyPr wrap="square" rtlCol="0">
            <a:spAutoFit/>
          </a:bodyPr>
          <a:lstStyle/>
          <a:p>
            <a:r>
              <a:rPr lang="en-US" dirty="0" smtClean="0"/>
              <a:t>1 iteration. Everything else constant. </a:t>
            </a:r>
            <a:endParaRPr lang="en-US" dirty="0"/>
          </a:p>
        </p:txBody>
      </p:sp>
    </p:spTree>
    <p:extLst>
      <p:ext uri="{BB962C8B-B14F-4D97-AF65-F5344CB8AC3E}">
        <p14:creationId xmlns:p14="http://schemas.microsoft.com/office/powerpoint/2010/main" val="5584236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Results (with </a:t>
            </a:r>
            <a:r>
              <a:rPr lang="en-US" dirty="0" err="1"/>
              <a:t>denoising</a:t>
            </a:r>
            <a:r>
              <a:rPr lang="en-US" dirty="0"/>
              <a:t> Mask)</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97280" y="2579585"/>
            <a:ext cx="2857500" cy="2143125"/>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88592" y="2579584"/>
            <a:ext cx="2857500" cy="2143125"/>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90554" y="2579584"/>
            <a:ext cx="2857500" cy="2143125"/>
          </a:xfrm>
          <a:prstGeom prst="rect">
            <a:avLst/>
          </a:prstGeom>
        </p:spPr>
      </p:pic>
      <mc:AlternateContent xmlns:mc="http://schemas.openxmlformats.org/markup-compatibility/2006" xmlns:a14="http://schemas.microsoft.com/office/drawing/2010/main">
        <mc:Choice Requires="a14">
          <p:sp>
            <p:nvSpPr>
              <p:cNvPr id="7" name="TextBox 6"/>
              <p:cNvSpPr txBox="1"/>
              <p:nvPr/>
            </p:nvSpPr>
            <p:spPr>
              <a:xfrm>
                <a:off x="1753214" y="4803215"/>
                <a:ext cx="1688075" cy="369332"/>
              </a:xfrm>
              <a:prstGeom prst="rect">
                <a:avLst/>
              </a:prstGeom>
              <a:noFill/>
            </p:spPr>
            <p:txBody>
              <a:bodyPr wrap="square" rtlCol="0">
                <a:spAutoFit/>
              </a:bodyPr>
              <a:lstStyle/>
              <a:p>
                <a14:m>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ea typeface="Cambria Math" panose="02040503050406030204" pitchFamily="18" charset="0"/>
                          </a:rPr>
                          <m:t>2</m:t>
                        </m:r>
                      </m:sub>
                    </m:sSub>
                    <m:r>
                      <a:rPr lang="en-US" b="0" i="1" smtClean="0">
                        <a:latin typeface="Cambria Math" panose="02040503050406030204" pitchFamily="18" charset="0"/>
                        <a:ea typeface="Cambria Math" panose="02040503050406030204" pitchFamily="18" charset="0"/>
                      </a:rPr>
                      <m:t>) </m:t>
                    </m:r>
                  </m:oMath>
                </a14:m>
                <a:r>
                  <a:rPr lang="en-US" dirty="0" smtClean="0"/>
                  <a:t>= (1,2)</a:t>
                </a:r>
                <a:endParaRPr 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1753214" y="4803215"/>
                <a:ext cx="1688075" cy="369332"/>
              </a:xfrm>
              <a:prstGeom prst="rect">
                <a:avLst/>
              </a:prstGeom>
              <a:blipFill>
                <a:blip r:embed="rId5"/>
                <a:stretch>
                  <a:fillRect l="-1083" t="-9836" b="-24590"/>
                </a:stretch>
              </a:blipFill>
            </p:spPr>
            <p:txBody>
              <a:bodyPr/>
              <a:lstStyle/>
              <a:p>
                <a:r>
                  <a:rPr lang="en-US">
                    <a:noFill/>
                  </a:rPr>
                  <a:t> </a:t>
                </a:r>
              </a:p>
            </p:txBody>
          </p:sp>
        </mc:Fallback>
      </mc:AlternateContent>
      <p:sp>
        <p:nvSpPr>
          <p:cNvPr id="8" name="TextBox 7"/>
          <p:cNvSpPr txBox="1"/>
          <p:nvPr/>
        </p:nvSpPr>
        <p:spPr>
          <a:xfrm>
            <a:off x="5369396" y="4794162"/>
            <a:ext cx="1514168" cy="369332"/>
          </a:xfrm>
          <a:prstGeom prst="rect">
            <a:avLst/>
          </a:prstGeom>
          <a:noFill/>
        </p:spPr>
        <p:txBody>
          <a:bodyPr wrap="square" rtlCol="0">
            <a:spAutoFit/>
          </a:bodyPr>
          <a:lstStyle/>
          <a:p>
            <a:r>
              <a:rPr lang="en-US" dirty="0" smtClean="0"/>
              <a:t>(1.1,1.2)</a:t>
            </a:r>
            <a:endParaRPr lang="en-US" dirty="0"/>
          </a:p>
        </p:txBody>
      </p:sp>
      <p:sp>
        <p:nvSpPr>
          <p:cNvPr id="9" name="TextBox 8"/>
          <p:cNvSpPr txBox="1"/>
          <p:nvPr/>
        </p:nvSpPr>
        <p:spPr>
          <a:xfrm>
            <a:off x="8908026" y="4803215"/>
            <a:ext cx="1514168" cy="369332"/>
          </a:xfrm>
          <a:prstGeom prst="rect">
            <a:avLst/>
          </a:prstGeom>
          <a:noFill/>
        </p:spPr>
        <p:txBody>
          <a:bodyPr wrap="square" rtlCol="0">
            <a:spAutoFit/>
          </a:bodyPr>
          <a:lstStyle/>
          <a:p>
            <a:r>
              <a:rPr lang="en-US" dirty="0" smtClean="0"/>
              <a:t>(1.9,1.2)</a:t>
            </a:r>
            <a:endParaRPr lang="en-US" dirty="0"/>
          </a:p>
        </p:txBody>
      </p:sp>
      <mc:AlternateContent xmlns:mc="http://schemas.openxmlformats.org/markup-compatibility/2006" xmlns:a14="http://schemas.microsoft.com/office/drawing/2010/main">
        <mc:Choice Requires="a14">
          <p:sp>
            <p:nvSpPr>
              <p:cNvPr id="10" name="Rectangle 9"/>
              <p:cNvSpPr/>
              <p:nvPr/>
            </p:nvSpPr>
            <p:spPr>
              <a:xfrm>
                <a:off x="3951707" y="1817866"/>
                <a:ext cx="7834097" cy="410497"/>
              </a:xfrm>
              <a:prstGeom prst="rect">
                <a:avLst/>
              </a:prstGeom>
            </p:spPr>
            <p:txBody>
              <a:bodyPr wrap="square">
                <a:spAutoFit/>
              </a:bodyPr>
              <a:lstStyle/>
              <a:p>
                <a:r>
                  <a:rPr lang="en-US" dirty="0" smtClean="0"/>
                  <a:t> </a:t>
                </a:r>
                <a:r>
                  <a:rPr lang="en-US" dirty="0"/>
                  <a:t>Source weight=</a:t>
                </a:r>
                <a14:m>
                  <m:oMath xmlns:m="http://schemas.openxmlformats.org/officeDocument/2006/math">
                    <m:r>
                      <a:rPr lang="en-US" i="1">
                        <a:latin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ea typeface="Cambria Math" panose="02040503050406030204" pitchFamily="18" charset="0"/>
                          </a:rPr>
                          <m:t>1</m:t>
                        </m:r>
                      </m:sub>
                    </m:sSub>
                    <m:r>
                      <m:rPr>
                        <m:sty m:val="p"/>
                      </m:rPr>
                      <a:rPr lang="en-US">
                        <a:latin typeface="Cambria Math" panose="02040503050406030204" pitchFamily="18" charset="0"/>
                      </a:rPr>
                      <m:t>log</m:t>
                    </m:r>
                    <m:r>
                      <a:rPr lang="en-US" i="1">
                        <a:latin typeface="Cambria Math" panose="02040503050406030204" pitchFamily="18" charset="0"/>
                      </a:rPr>
                      <m:t>⁡(</m:t>
                    </m:r>
                    <m:r>
                      <a:rPr lang="en-US" i="1">
                        <a:latin typeface="Cambria Math" panose="02040503050406030204" pitchFamily="18" charset="0"/>
                      </a:rPr>
                      <m:t>𝑃</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𝐼</m:t>
                            </m:r>
                          </m:e>
                          <m:sub>
                            <m:r>
                              <a:rPr lang="en-US" i="1">
                                <a:latin typeface="Cambria Math" panose="02040503050406030204" pitchFamily="18" charset="0"/>
                              </a:rPr>
                              <m:t>𝑝</m:t>
                            </m:r>
                          </m:sub>
                        </m:sSub>
                      </m:e>
                      <m:e>
                        <m:r>
                          <a:rPr lang="en-US" i="1">
                            <a:latin typeface="Cambria Math" panose="02040503050406030204" pitchFamily="18" charset="0"/>
                          </a:rPr>
                          <m:t>𝐵𝐺</m:t>
                        </m:r>
                      </m:e>
                    </m:d>
                    <m:r>
                      <a:rPr lang="en-US" i="1">
                        <a:latin typeface="Cambria Math" panose="02040503050406030204" pitchFamily="18" charset="0"/>
                      </a:rPr>
                      <m:t>)</m:t>
                    </m:r>
                  </m:oMath>
                </a14:m>
                <a:r>
                  <a:rPr lang="en-US" dirty="0"/>
                  <a:t>; Sink Weight= </a:t>
                </a:r>
                <a14:m>
                  <m:oMath xmlns:m="http://schemas.openxmlformats.org/officeDocument/2006/math">
                    <m:r>
                      <a:rPr lang="en-US" i="1">
                        <a:latin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a:latin typeface="Cambria Math" panose="02040503050406030204" pitchFamily="18" charset="0"/>
                            <a:ea typeface="Cambria Math" panose="02040503050406030204" pitchFamily="18" charset="0"/>
                          </a:rPr>
                          <m:t>2</m:t>
                        </m:r>
                      </m:sub>
                    </m:sSub>
                    <m:r>
                      <m:rPr>
                        <m:sty m:val="p"/>
                      </m:rPr>
                      <a:rPr lang="en-US">
                        <a:latin typeface="Cambria Math" panose="02040503050406030204" pitchFamily="18" charset="0"/>
                      </a:rPr>
                      <m:t>log</m:t>
                    </m:r>
                    <m:r>
                      <a:rPr lang="en-US" i="1">
                        <a:latin typeface="Cambria Math" panose="02040503050406030204" pitchFamily="18" charset="0"/>
                      </a:rPr>
                      <m:t>⁡(</m:t>
                    </m:r>
                    <m:r>
                      <a:rPr lang="en-US" i="1">
                        <a:latin typeface="Cambria Math" panose="02040503050406030204" pitchFamily="18" charset="0"/>
                      </a:rPr>
                      <m:t>𝑃</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𝐼</m:t>
                            </m:r>
                          </m:e>
                          <m:sub>
                            <m:r>
                              <a:rPr lang="en-US" i="1">
                                <a:latin typeface="Cambria Math" panose="02040503050406030204" pitchFamily="18" charset="0"/>
                              </a:rPr>
                              <m:t>𝑝</m:t>
                            </m:r>
                          </m:sub>
                        </m:sSub>
                      </m:e>
                      <m:e>
                        <m:r>
                          <a:rPr lang="en-US" i="1">
                            <a:latin typeface="Cambria Math" panose="02040503050406030204" pitchFamily="18" charset="0"/>
                          </a:rPr>
                          <m:t>𝐹𝐺</m:t>
                        </m:r>
                      </m:e>
                    </m:d>
                    <m:r>
                      <a:rPr lang="en-US" i="1">
                        <a:latin typeface="Cambria Math" panose="02040503050406030204" pitchFamily="18" charset="0"/>
                      </a:rPr>
                      <m:t>)</m:t>
                    </m:r>
                  </m:oMath>
                </a14:m>
                <a:endParaRPr lang="en-US" dirty="0"/>
              </a:p>
            </p:txBody>
          </p:sp>
        </mc:Choice>
        <mc:Fallback xmlns="">
          <p:sp>
            <p:nvSpPr>
              <p:cNvPr id="10" name="Rectangle 9"/>
              <p:cNvSpPr>
                <a:spLocks noRot="1" noChangeAspect="1" noMove="1" noResize="1" noEditPoints="1" noAdjustHandles="1" noChangeArrowheads="1" noChangeShapeType="1" noTextEdit="1"/>
              </p:cNvSpPr>
              <p:nvPr/>
            </p:nvSpPr>
            <p:spPr>
              <a:xfrm>
                <a:off x="3951707" y="1817866"/>
                <a:ext cx="7834097" cy="410497"/>
              </a:xfrm>
              <a:prstGeom prst="rect">
                <a:avLst/>
              </a:prstGeom>
              <a:blipFill>
                <a:blip r:embed="rId6"/>
                <a:stretch>
                  <a:fillRect t="-1471" b="-17647"/>
                </a:stretch>
              </a:blipFill>
            </p:spPr>
            <p:txBody>
              <a:bodyPr/>
              <a:lstStyle/>
              <a:p>
                <a:r>
                  <a:rPr lang="en-US">
                    <a:noFill/>
                  </a:rPr>
                  <a:t> </a:t>
                </a:r>
              </a:p>
            </p:txBody>
          </p:sp>
        </mc:Fallback>
      </mc:AlternateContent>
      <p:sp>
        <p:nvSpPr>
          <p:cNvPr id="11" name="TextBox 10"/>
          <p:cNvSpPr txBox="1"/>
          <p:nvPr/>
        </p:nvSpPr>
        <p:spPr>
          <a:xfrm>
            <a:off x="599768" y="5407742"/>
            <a:ext cx="4769628" cy="369332"/>
          </a:xfrm>
          <a:prstGeom prst="rect">
            <a:avLst/>
          </a:prstGeom>
          <a:noFill/>
        </p:spPr>
        <p:txBody>
          <a:bodyPr wrap="square" rtlCol="0">
            <a:spAutoFit/>
          </a:bodyPr>
          <a:lstStyle/>
          <a:p>
            <a:r>
              <a:rPr lang="en-US" dirty="0" smtClean="0"/>
              <a:t>1 iteration. Everything else constant. </a:t>
            </a:r>
            <a:endParaRPr lang="en-US" dirty="0"/>
          </a:p>
        </p:txBody>
      </p:sp>
    </p:spTree>
    <p:extLst>
      <p:ext uri="{BB962C8B-B14F-4D97-AF65-F5344CB8AC3E}">
        <p14:creationId xmlns:p14="http://schemas.microsoft.com/office/powerpoint/2010/main" val="4785909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Gamma Experiments</a:t>
            </a:r>
            <a:endParaRPr lang="en-US" dirty="0"/>
          </a:p>
        </p:txBody>
      </p:sp>
      <mc:AlternateContent xmlns:mc="http://schemas.openxmlformats.org/markup-compatibility/2006" xmlns:a14="http://schemas.microsoft.com/office/drawing/2010/main">
        <mc:Choice Requires="a14">
          <p:sp>
            <p:nvSpPr>
              <p:cNvPr id="4" name="Rectangle 3"/>
              <p:cNvSpPr/>
              <p:nvPr/>
            </p:nvSpPr>
            <p:spPr>
              <a:xfrm>
                <a:off x="6875146" y="1853823"/>
                <a:ext cx="2610586" cy="55463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𝐵</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𝐼</m:t>
                              </m:r>
                            </m:e>
                            <m:sub>
                              <m:r>
                                <a:rPr lang="en-US" i="1">
                                  <a:latin typeface="Cambria Math" panose="02040503050406030204" pitchFamily="18" charset="0"/>
                                </a:rPr>
                                <m:t>𝑝</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𝐼</m:t>
                              </m:r>
                            </m:e>
                            <m:sub>
                              <m:r>
                                <a:rPr lang="en-US" i="1">
                                  <a:latin typeface="Cambria Math" panose="02040503050406030204" pitchFamily="18" charset="0"/>
                                </a:rPr>
                                <m:t>𝑞</m:t>
                              </m:r>
                            </m:sub>
                          </m:sSub>
                        </m:e>
                      </m:d>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ea typeface="Cambria Math" panose="02040503050406030204" pitchFamily="18" charset="0"/>
                            </a:rPr>
                            <m:t>𝛾</m:t>
                          </m:r>
                          <m:r>
                            <a:rPr lang="en-US" i="1">
                              <a:latin typeface="Cambria Math" panose="02040503050406030204" pitchFamily="18" charset="0"/>
                            </a:rPr>
                            <m:t>𝑒</m:t>
                          </m:r>
                        </m:e>
                        <m:sup>
                          <m:sSup>
                            <m:sSupPr>
                              <m:ctrlPr>
                                <a:rPr lang="en-US" i="1">
                                  <a:latin typeface="Cambria Math" panose="02040503050406030204" pitchFamily="18" charset="0"/>
                                </a:rPr>
                              </m:ctrlPr>
                            </m:sSupPr>
                            <m:e>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𝛽</m:t>
                              </m:r>
                              <m:d>
                                <m:dPr>
                                  <m:begChr m:val="|"/>
                                  <m:endChr m:val="|"/>
                                  <m:ctrlPr>
                                    <a:rPr lang="en-US" i="1">
                                      <a:latin typeface="Cambria Math" panose="02040503050406030204" pitchFamily="18" charset="0"/>
                                    </a:rPr>
                                  </m:ctrlPr>
                                </m:dPr>
                                <m:e>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𝐼</m:t>
                                          </m:r>
                                        </m:e>
                                        <m:sub>
                                          <m:r>
                                            <a:rPr lang="en-US" i="1">
                                              <a:latin typeface="Cambria Math" panose="02040503050406030204" pitchFamily="18" charset="0"/>
                                            </a:rPr>
                                            <m:t>𝑝</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𝐼</m:t>
                                          </m:r>
                                        </m:e>
                                        <m:sub>
                                          <m:r>
                                            <a:rPr lang="en-US" i="1">
                                              <a:latin typeface="Cambria Math" panose="02040503050406030204" pitchFamily="18" charset="0"/>
                                            </a:rPr>
                                            <m:t>𝑞</m:t>
                                          </m:r>
                                        </m:sub>
                                      </m:sSub>
                                    </m:e>
                                  </m:d>
                                </m:e>
                              </m:d>
                            </m:e>
                            <m:sup>
                              <m:r>
                                <a:rPr lang="en-US" i="1">
                                  <a:latin typeface="Cambria Math" panose="02040503050406030204" pitchFamily="18" charset="0"/>
                                </a:rPr>
                                <m:t>2</m:t>
                              </m:r>
                            </m:sup>
                          </m:sSup>
                        </m:sup>
                      </m:sSup>
                    </m:oMath>
                  </m:oMathPara>
                </a14:m>
                <a:endParaRPr lang="en-US" dirty="0"/>
              </a:p>
            </p:txBody>
          </p:sp>
        </mc:Choice>
        <mc:Fallback xmlns="">
          <p:sp>
            <p:nvSpPr>
              <p:cNvPr id="4" name="Rectangle 3"/>
              <p:cNvSpPr>
                <a:spLocks noRot="1" noChangeAspect="1" noMove="1" noResize="1" noEditPoints="1" noAdjustHandles="1" noChangeArrowheads="1" noChangeShapeType="1" noTextEdit="1"/>
              </p:cNvSpPr>
              <p:nvPr/>
            </p:nvSpPr>
            <p:spPr>
              <a:xfrm>
                <a:off x="6875146" y="1853823"/>
                <a:ext cx="2610586" cy="554639"/>
              </a:xfrm>
              <a:prstGeom prst="rect">
                <a:avLst/>
              </a:prstGeom>
              <a:blipFill>
                <a:blip r:embed="rId2"/>
                <a:stretch>
                  <a:fillRect/>
                </a:stretch>
              </a:blipFill>
            </p:spPr>
            <p:txBody>
              <a:bodyPr/>
              <a:lstStyle/>
              <a:p>
                <a:r>
                  <a:rPr lang="en-US">
                    <a:noFill/>
                  </a:rPr>
                  <a:t> </a:t>
                </a:r>
              </a:p>
            </p:txBody>
          </p:sp>
        </mc:Fallback>
      </mc:AlternateContent>
      <p:pic>
        <p:nvPicPr>
          <p:cNvPr id="5"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046145" y="2579585"/>
            <a:ext cx="2143125" cy="2143125"/>
          </a:xfrm>
        </p:spPr>
      </p:pic>
      <p:sp>
        <p:nvSpPr>
          <p:cNvPr id="7" name="TextBox 6"/>
          <p:cNvSpPr txBox="1"/>
          <p:nvPr/>
        </p:nvSpPr>
        <p:spPr>
          <a:xfrm>
            <a:off x="6344892" y="4803215"/>
            <a:ext cx="1688075" cy="369332"/>
          </a:xfrm>
          <a:prstGeom prst="rect">
            <a:avLst/>
          </a:prstGeom>
          <a:noFill/>
        </p:spPr>
        <p:txBody>
          <a:bodyPr wrap="square" rtlCol="0">
            <a:spAutoFit/>
          </a:bodyPr>
          <a:lstStyle/>
          <a:p>
            <a:r>
              <a:rPr lang="en-US" dirty="0" smtClean="0"/>
              <a:t>User seeded</a:t>
            </a:r>
            <a:endParaRPr lang="en-US" dirty="0"/>
          </a:p>
        </p:txBody>
      </p:sp>
      <p:sp>
        <p:nvSpPr>
          <p:cNvPr id="10" name="TextBox 9"/>
          <p:cNvSpPr txBox="1"/>
          <p:nvPr/>
        </p:nvSpPr>
        <p:spPr>
          <a:xfrm>
            <a:off x="599768" y="5407742"/>
            <a:ext cx="4769628" cy="369332"/>
          </a:xfrm>
          <a:prstGeom prst="rect">
            <a:avLst/>
          </a:prstGeom>
          <a:noFill/>
        </p:spPr>
        <p:txBody>
          <a:bodyPr wrap="square" rtlCol="0">
            <a:spAutoFit/>
          </a:bodyPr>
          <a:lstStyle/>
          <a:p>
            <a:r>
              <a:rPr lang="en-US" dirty="0" smtClean="0"/>
              <a:t>1 iteration. Everything else constant. </a:t>
            </a:r>
            <a:endParaRPr lang="en-US" dirty="0"/>
          </a:p>
        </p:txBody>
      </p:sp>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40225" y="2579584"/>
            <a:ext cx="2143125" cy="2143125"/>
          </a:xfrm>
          <a:prstGeom prst="rect">
            <a:avLst/>
          </a:prstGeom>
        </p:spPr>
      </p:pic>
      <p:sp>
        <p:nvSpPr>
          <p:cNvPr id="12" name="TextBox 11"/>
          <p:cNvSpPr txBox="1"/>
          <p:nvPr/>
        </p:nvSpPr>
        <p:spPr>
          <a:xfrm>
            <a:off x="2763842" y="4803215"/>
            <a:ext cx="1514168" cy="369332"/>
          </a:xfrm>
          <a:prstGeom prst="rect">
            <a:avLst/>
          </a:prstGeom>
          <a:noFill/>
        </p:spPr>
        <p:txBody>
          <a:bodyPr wrap="square" rtlCol="0">
            <a:spAutoFit/>
          </a:bodyPr>
          <a:lstStyle/>
          <a:p>
            <a:r>
              <a:rPr lang="en-US" dirty="0" smtClean="0"/>
              <a:t>Input Image</a:t>
            </a:r>
            <a:endParaRPr lang="en-US" dirty="0"/>
          </a:p>
        </p:txBody>
      </p:sp>
    </p:spTree>
    <p:extLst>
      <p:ext uri="{BB962C8B-B14F-4D97-AF65-F5344CB8AC3E}">
        <p14:creationId xmlns:p14="http://schemas.microsoft.com/office/powerpoint/2010/main" val="342094961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 without </a:t>
            </a:r>
            <a:r>
              <a:rPr lang="en-US" dirty="0" err="1" smtClean="0"/>
              <a:t>denoising</a:t>
            </a:r>
            <a:endParaRPr lang="en-US" dirty="0"/>
          </a:p>
        </p:txBody>
      </p:sp>
      <mc:AlternateContent xmlns:mc="http://schemas.openxmlformats.org/markup-compatibility/2006" xmlns:a14="http://schemas.microsoft.com/office/drawing/2010/main">
        <mc:Choice Requires="a14">
          <p:sp>
            <p:nvSpPr>
              <p:cNvPr id="4" name="Rectangle 3"/>
              <p:cNvSpPr/>
              <p:nvPr/>
            </p:nvSpPr>
            <p:spPr>
              <a:xfrm>
                <a:off x="6875146" y="1853823"/>
                <a:ext cx="2610586" cy="55463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𝐵</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𝐼</m:t>
                              </m:r>
                            </m:e>
                            <m:sub>
                              <m:r>
                                <a:rPr lang="en-US" i="1">
                                  <a:latin typeface="Cambria Math" panose="02040503050406030204" pitchFamily="18" charset="0"/>
                                </a:rPr>
                                <m:t>𝑝</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𝐼</m:t>
                              </m:r>
                            </m:e>
                            <m:sub>
                              <m:r>
                                <a:rPr lang="en-US" i="1">
                                  <a:latin typeface="Cambria Math" panose="02040503050406030204" pitchFamily="18" charset="0"/>
                                </a:rPr>
                                <m:t>𝑞</m:t>
                              </m:r>
                            </m:sub>
                          </m:sSub>
                        </m:e>
                      </m:d>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ea typeface="Cambria Math" panose="02040503050406030204" pitchFamily="18" charset="0"/>
                            </a:rPr>
                            <m:t>𝛾</m:t>
                          </m:r>
                          <m:r>
                            <a:rPr lang="en-US" i="1">
                              <a:latin typeface="Cambria Math" panose="02040503050406030204" pitchFamily="18" charset="0"/>
                            </a:rPr>
                            <m:t>𝑒</m:t>
                          </m:r>
                        </m:e>
                        <m:sup>
                          <m:sSup>
                            <m:sSupPr>
                              <m:ctrlPr>
                                <a:rPr lang="en-US" i="1">
                                  <a:latin typeface="Cambria Math" panose="02040503050406030204" pitchFamily="18" charset="0"/>
                                </a:rPr>
                              </m:ctrlPr>
                            </m:sSupPr>
                            <m:e>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𝛽</m:t>
                              </m:r>
                              <m:d>
                                <m:dPr>
                                  <m:begChr m:val="|"/>
                                  <m:endChr m:val="|"/>
                                  <m:ctrlPr>
                                    <a:rPr lang="en-US" i="1">
                                      <a:latin typeface="Cambria Math" panose="02040503050406030204" pitchFamily="18" charset="0"/>
                                    </a:rPr>
                                  </m:ctrlPr>
                                </m:dPr>
                                <m:e>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𝐼</m:t>
                                          </m:r>
                                        </m:e>
                                        <m:sub>
                                          <m:r>
                                            <a:rPr lang="en-US" i="1">
                                              <a:latin typeface="Cambria Math" panose="02040503050406030204" pitchFamily="18" charset="0"/>
                                            </a:rPr>
                                            <m:t>𝑝</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𝐼</m:t>
                                          </m:r>
                                        </m:e>
                                        <m:sub>
                                          <m:r>
                                            <a:rPr lang="en-US" i="1">
                                              <a:latin typeface="Cambria Math" panose="02040503050406030204" pitchFamily="18" charset="0"/>
                                            </a:rPr>
                                            <m:t>𝑞</m:t>
                                          </m:r>
                                        </m:sub>
                                      </m:sSub>
                                    </m:e>
                                  </m:d>
                                </m:e>
                              </m:d>
                            </m:e>
                            <m:sup>
                              <m:r>
                                <a:rPr lang="en-US" i="1">
                                  <a:latin typeface="Cambria Math" panose="02040503050406030204" pitchFamily="18" charset="0"/>
                                </a:rPr>
                                <m:t>2</m:t>
                              </m:r>
                            </m:sup>
                          </m:sSup>
                        </m:sup>
                      </m:sSup>
                    </m:oMath>
                  </m:oMathPara>
                </a14:m>
                <a:endParaRPr lang="en-US" dirty="0"/>
              </a:p>
            </p:txBody>
          </p:sp>
        </mc:Choice>
        <mc:Fallback xmlns="">
          <p:sp>
            <p:nvSpPr>
              <p:cNvPr id="4" name="Rectangle 3"/>
              <p:cNvSpPr>
                <a:spLocks noRot="1" noChangeAspect="1" noMove="1" noResize="1" noEditPoints="1" noAdjustHandles="1" noChangeArrowheads="1" noChangeShapeType="1" noTextEdit="1"/>
              </p:cNvSpPr>
              <p:nvPr/>
            </p:nvSpPr>
            <p:spPr>
              <a:xfrm>
                <a:off x="6875146" y="1853823"/>
                <a:ext cx="2610586" cy="554639"/>
              </a:xfrm>
              <a:prstGeom prst="rect">
                <a:avLst/>
              </a:prstGeom>
              <a:blipFill>
                <a:blip r:embed="rId2"/>
                <a:stretch>
                  <a:fillRect/>
                </a:stretch>
              </a:blipFill>
            </p:spPr>
            <p:txBody>
              <a:bodyPr/>
              <a:lstStyle/>
              <a:p>
                <a:r>
                  <a:rPr lang="en-US">
                    <a:noFill/>
                  </a:rPr>
                  <a:t> </a:t>
                </a:r>
              </a:p>
            </p:txBody>
          </p:sp>
        </mc:Fallback>
      </mc:AlternateContent>
      <p:pic>
        <p:nvPicPr>
          <p:cNvPr id="5"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347019" y="2472137"/>
            <a:ext cx="2250573" cy="2250573"/>
          </a:xfrm>
        </p:spPr>
      </p:pic>
      <mc:AlternateContent xmlns:mc="http://schemas.openxmlformats.org/markup-compatibility/2006" xmlns:a14="http://schemas.microsoft.com/office/drawing/2010/main">
        <mc:Choice Requires="a14">
          <p:sp>
            <p:nvSpPr>
              <p:cNvPr id="7" name="TextBox 6"/>
              <p:cNvSpPr txBox="1"/>
              <p:nvPr/>
            </p:nvSpPr>
            <p:spPr>
              <a:xfrm>
                <a:off x="1753214" y="4803215"/>
                <a:ext cx="1688075" cy="369332"/>
              </a:xfrm>
              <a:prstGeom prst="rect">
                <a:avLst/>
              </a:prstGeom>
              <a:noFill/>
            </p:spPr>
            <p:txBody>
              <a:bodyPr wrap="square" rtlCol="0">
                <a:spAutoFit/>
              </a:bodyPr>
              <a:lstStyle/>
              <a:p>
                <a14:m>
                  <m:oMath xmlns:m="http://schemas.openxmlformats.org/officeDocument/2006/math">
                    <m:r>
                      <a:rPr lang="en-US" i="1">
                        <a:latin typeface="Cambria Math" panose="02040503050406030204" pitchFamily="18" charset="0"/>
                        <a:ea typeface="Cambria Math" panose="02040503050406030204" pitchFamily="18" charset="0"/>
                      </a:rPr>
                      <m:t>𝛾</m:t>
                    </m:r>
                  </m:oMath>
                </a14:m>
                <a:r>
                  <a:rPr lang="en-US" dirty="0" smtClean="0"/>
                  <a:t> = 1</a:t>
                </a:r>
                <a:endParaRPr 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1753214" y="4803215"/>
                <a:ext cx="1688075" cy="369332"/>
              </a:xfrm>
              <a:prstGeom prst="rect">
                <a:avLst/>
              </a:prstGeom>
              <a:blipFill>
                <a:blip r:embed="rId4"/>
                <a:stretch>
                  <a:fillRect t="-9836" b="-24590"/>
                </a:stretch>
              </a:blipFill>
            </p:spPr>
            <p:txBody>
              <a:bodyPr/>
              <a:lstStyle/>
              <a:p>
                <a:r>
                  <a:rPr lang="en-US">
                    <a:noFill/>
                  </a:rPr>
                  <a:t> </a:t>
                </a:r>
              </a:p>
            </p:txBody>
          </p:sp>
        </mc:Fallback>
      </mc:AlternateContent>
      <p:sp>
        <p:nvSpPr>
          <p:cNvPr id="8" name="TextBox 7"/>
          <p:cNvSpPr txBox="1"/>
          <p:nvPr/>
        </p:nvSpPr>
        <p:spPr>
          <a:xfrm>
            <a:off x="4258903" y="4816273"/>
            <a:ext cx="1514168" cy="369332"/>
          </a:xfrm>
          <a:prstGeom prst="rect">
            <a:avLst/>
          </a:prstGeom>
          <a:noFill/>
        </p:spPr>
        <p:txBody>
          <a:bodyPr wrap="square" rtlCol="0">
            <a:spAutoFit/>
          </a:bodyPr>
          <a:lstStyle/>
          <a:p>
            <a:r>
              <a:rPr lang="en-US" dirty="0" smtClean="0"/>
              <a:t>50</a:t>
            </a:r>
            <a:endParaRPr lang="en-US" dirty="0"/>
          </a:p>
        </p:txBody>
      </p:sp>
      <p:sp>
        <p:nvSpPr>
          <p:cNvPr id="10" name="TextBox 9"/>
          <p:cNvSpPr txBox="1"/>
          <p:nvPr/>
        </p:nvSpPr>
        <p:spPr>
          <a:xfrm>
            <a:off x="599768" y="5407742"/>
            <a:ext cx="4769628" cy="369332"/>
          </a:xfrm>
          <a:prstGeom prst="rect">
            <a:avLst/>
          </a:prstGeom>
          <a:noFill/>
        </p:spPr>
        <p:txBody>
          <a:bodyPr wrap="square" rtlCol="0">
            <a:spAutoFit/>
          </a:bodyPr>
          <a:lstStyle/>
          <a:p>
            <a:r>
              <a:rPr lang="en-US" dirty="0" smtClean="0"/>
              <a:t>1 iteration. Everything else constant. </a:t>
            </a:r>
            <a:endParaRPr lang="en-US" dirty="0"/>
          </a:p>
        </p:txBody>
      </p:sp>
      <p:sp>
        <p:nvSpPr>
          <p:cNvPr id="13" name="TextBox 12"/>
          <p:cNvSpPr txBox="1"/>
          <p:nvPr/>
        </p:nvSpPr>
        <p:spPr>
          <a:xfrm>
            <a:off x="6957306" y="4803215"/>
            <a:ext cx="1514168" cy="369332"/>
          </a:xfrm>
          <a:prstGeom prst="rect">
            <a:avLst/>
          </a:prstGeom>
          <a:noFill/>
        </p:spPr>
        <p:txBody>
          <a:bodyPr wrap="square" rtlCol="0">
            <a:spAutoFit/>
          </a:bodyPr>
          <a:lstStyle/>
          <a:p>
            <a:r>
              <a:rPr lang="en-US" dirty="0" smtClean="0"/>
              <a:t>100</a:t>
            </a:r>
            <a:endParaRPr lang="en-US" dirty="0"/>
          </a:p>
        </p:txBody>
      </p:sp>
      <p:sp>
        <p:nvSpPr>
          <p:cNvPr id="14" name="TextBox 13"/>
          <p:cNvSpPr txBox="1"/>
          <p:nvPr/>
        </p:nvSpPr>
        <p:spPr>
          <a:xfrm>
            <a:off x="9289088" y="4751254"/>
            <a:ext cx="1514168" cy="369332"/>
          </a:xfrm>
          <a:prstGeom prst="rect">
            <a:avLst/>
          </a:prstGeom>
          <a:noFill/>
        </p:spPr>
        <p:txBody>
          <a:bodyPr wrap="square" rtlCol="0">
            <a:spAutoFit/>
          </a:bodyPr>
          <a:lstStyle/>
          <a:p>
            <a:r>
              <a:rPr lang="en-US" dirty="0" smtClean="0"/>
              <a:t>500</a:t>
            </a:r>
            <a:endParaRPr lang="en-US" dirty="0"/>
          </a:p>
        </p:txBody>
      </p:sp>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18818" y="2443592"/>
            <a:ext cx="2307662" cy="2307662"/>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47706" y="2472137"/>
            <a:ext cx="2279117" cy="2279117"/>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848049" y="2472137"/>
            <a:ext cx="2250573" cy="2250573"/>
          </a:xfrm>
          <a:prstGeom prst="rect">
            <a:avLst/>
          </a:prstGeom>
        </p:spPr>
      </p:pic>
    </p:spTree>
    <p:extLst>
      <p:ext uri="{BB962C8B-B14F-4D97-AF65-F5344CB8AC3E}">
        <p14:creationId xmlns:p14="http://schemas.microsoft.com/office/powerpoint/2010/main" val="19569406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 with </a:t>
            </a:r>
            <a:r>
              <a:rPr lang="en-US" dirty="0" err="1" smtClean="0"/>
              <a:t>denoising</a:t>
            </a:r>
            <a:endParaRPr lang="en-US" dirty="0"/>
          </a:p>
        </p:txBody>
      </p:sp>
      <mc:AlternateContent xmlns:mc="http://schemas.openxmlformats.org/markup-compatibility/2006" xmlns:a14="http://schemas.microsoft.com/office/drawing/2010/main">
        <mc:Choice Requires="a14">
          <p:sp>
            <p:nvSpPr>
              <p:cNvPr id="4" name="Rectangle 3"/>
              <p:cNvSpPr/>
              <p:nvPr/>
            </p:nvSpPr>
            <p:spPr>
              <a:xfrm>
                <a:off x="6875146" y="1853823"/>
                <a:ext cx="2610586" cy="55463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𝐵</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𝐼</m:t>
                              </m:r>
                            </m:e>
                            <m:sub>
                              <m:r>
                                <a:rPr lang="en-US" i="1">
                                  <a:latin typeface="Cambria Math" panose="02040503050406030204" pitchFamily="18" charset="0"/>
                                </a:rPr>
                                <m:t>𝑝</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𝐼</m:t>
                              </m:r>
                            </m:e>
                            <m:sub>
                              <m:r>
                                <a:rPr lang="en-US" i="1">
                                  <a:latin typeface="Cambria Math" panose="02040503050406030204" pitchFamily="18" charset="0"/>
                                </a:rPr>
                                <m:t>𝑞</m:t>
                              </m:r>
                            </m:sub>
                          </m:sSub>
                        </m:e>
                      </m:d>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ea typeface="Cambria Math" panose="02040503050406030204" pitchFamily="18" charset="0"/>
                            </a:rPr>
                            <m:t>𝛾</m:t>
                          </m:r>
                          <m:r>
                            <a:rPr lang="en-US" i="1">
                              <a:latin typeface="Cambria Math" panose="02040503050406030204" pitchFamily="18" charset="0"/>
                            </a:rPr>
                            <m:t>𝑒</m:t>
                          </m:r>
                        </m:e>
                        <m:sup>
                          <m:sSup>
                            <m:sSupPr>
                              <m:ctrlPr>
                                <a:rPr lang="en-US" i="1">
                                  <a:latin typeface="Cambria Math" panose="02040503050406030204" pitchFamily="18" charset="0"/>
                                </a:rPr>
                              </m:ctrlPr>
                            </m:sSupPr>
                            <m:e>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𝛽</m:t>
                              </m:r>
                              <m:d>
                                <m:dPr>
                                  <m:begChr m:val="|"/>
                                  <m:endChr m:val="|"/>
                                  <m:ctrlPr>
                                    <a:rPr lang="en-US" i="1">
                                      <a:latin typeface="Cambria Math" panose="02040503050406030204" pitchFamily="18" charset="0"/>
                                    </a:rPr>
                                  </m:ctrlPr>
                                </m:dPr>
                                <m:e>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𝐼</m:t>
                                          </m:r>
                                        </m:e>
                                        <m:sub>
                                          <m:r>
                                            <a:rPr lang="en-US" i="1">
                                              <a:latin typeface="Cambria Math" panose="02040503050406030204" pitchFamily="18" charset="0"/>
                                            </a:rPr>
                                            <m:t>𝑝</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𝐼</m:t>
                                          </m:r>
                                        </m:e>
                                        <m:sub>
                                          <m:r>
                                            <a:rPr lang="en-US" i="1">
                                              <a:latin typeface="Cambria Math" panose="02040503050406030204" pitchFamily="18" charset="0"/>
                                            </a:rPr>
                                            <m:t>𝑞</m:t>
                                          </m:r>
                                        </m:sub>
                                      </m:sSub>
                                    </m:e>
                                  </m:d>
                                </m:e>
                              </m:d>
                            </m:e>
                            <m:sup>
                              <m:r>
                                <a:rPr lang="en-US" i="1">
                                  <a:latin typeface="Cambria Math" panose="02040503050406030204" pitchFamily="18" charset="0"/>
                                </a:rPr>
                                <m:t>2</m:t>
                              </m:r>
                            </m:sup>
                          </m:sSup>
                        </m:sup>
                      </m:sSup>
                    </m:oMath>
                  </m:oMathPara>
                </a14:m>
                <a:endParaRPr lang="en-US" dirty="0"/>
              </a:p>
            </p:txBody>
          </p:sp>
        </mc:Choice>
        <mc:Fallback xmlns="">
          <p:sp>
            <p:nvSpPr>
              <p:cNvPr id="4" name="Rectangle 3"/>
              <p:cNvSpPr>
                <a:spLocks noRot="1" noChangeAspect="1" noMove="1" noResize="1" noEditPoints="1" noAdjustHandles="1" noChangeArrowheads="1" noChangeShapeType="1" noTextEdit="1"/>
              </p:cNvSpPr>
              <p:nvPr/>
            </p:nvSpPr>
            <p:spPr>
              <a:xfrm>
                <a:off x="6875146" y="1853823"/>
                <a:ext cx="2610586" cy="554639"/>
              </a:xfrm>
              <a:prstGeom prst="rect">
                <a:avLst/>
              </a:prstGeom>
              <a:blipFill>
                <a:blip r:embed="rId2"/>
                <a:stretch>
                  <a:fillRect/>
                </a:stretch>
              </a:blipFill>
            </p:spPr>
            <p:txBody>
              <a:bodyPr/>
              <a:lstStyle/>
              <a:p>
                <a:r>
                  <a:rPr lang="en-US">
                    <a:noFill/>
                  </a:rPr>
                  <a:t> </a:t>
                </a:r>
              </a:p>
            </p:txBody>
          </p:sp>
        </mc:Fallback>
      </mc:AlternateContent>
      <p:pic>
        <p:nvPicPr>
          <p:cNvPr id="5"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347019" y="2472137"/>
            <a:ext cx="2250573" cy="2250573"/>
          </a:xfrm>
        </p:spPr>
      </p:pic>
      <mc:AlternateContent xmlns:mc="http://schemas.openxmlformats.org/markup-compatibility/2006" xmlns:a14="http://schemas.microsoft.com/office/drawing/2010/main">
        <mc:Choice Requires="a14">
          <p:sp>
            <p:nvSpPr>
              <p:cNvPr id="7" name="TextBox 6"/>
              <p:cNvSpPr txBox="1"/>
              <p:nvPr/>
            </p:nvSpPr>
            <p:spPr>
              <a:xfrm>
                <a:off x="1753214" y="4803215"/>
                <a:ext cx="1688075" cy="369332"/>
              </a:xfrm>
              <a:prstGeom prst="rect">
                <a:avLst/>
              </a:prstGeom>
              <a:noFill/>
            </p:spPr>
            <p:txBody>
              <a:bodyPr wrap="square" rtlCol="0">
                <a:spAutoFit/>
              </a:bodyPr>
              <a:lstStyle/>
              <a:p>
                <a14:m>
                  <m:oMath xmlns:m="http://schemas.openxmlformats.org/officeDocument/2006/math">
                    <m:r>
                      <a:rPr lang="en-US" i="1">
                        <a:latin typeface="Cambria Math" panose="02040503050406030204" pitchFamily="18" charset="0"/>
                        <a:ea typeface="Cambria Math" panose="02040503050406030204" pitchFamily="18" charset="0"/>
                      </a:rPr>
                      <m:t>𝛾</m:t>
                    </m:r>
                  </m:oMath>
                </a14:m>
                <a:r>
                  <a:rPr lang="en-US" dirty="0" smtClean="0"/>
                  <a:t> = 1</a:t>
                </a:r>
                <a:endParaRPr 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1753214" y="4803215"/>
                <a:ext cx="1688075" cy="369332"/>
              </a:xfrm>
              <a:prstGeom prst="rect">
                <a:avLst/>
              </a:prstGeom>
              <a:blipFill>
                <a:blip r:embed="rId4"/>
                <a:stretch>
                  <a:fillRect t="-9836" b="-24590"/>
                </a:stretch>
              </a:blipFill>
            </p:spPr>
            <p:txBody>
              <a:bodyPr/>
              <a:lstStyle/>
              <a:p>
                <a:r>
                  <a:rPr lang="en-US">
                    <a:noFill/>
                  </a:rPr>
                  <a:t> </a:t>
                </a:r>
              </a:p>
            </p:txBody>
          </p:sp>
        </mc:Fallback>
      </mc:AlternateContent>
      <p:sp>
        <p:nvSpPr>
          <p:cNvPr id="8" name="TextBox 7"/>
          <p:cNvSpPr txBox="1"/>
          <p:nvPr/>
        </p:nvSpPr>
        <p:spPr>
          <a:xfrm>
            <a:off x="4258903" y="4816273"/>
            <a:ext cx="1514168" cy="369332"/>
          </a:xfrm>
          <a:prstGeom prst="rect">
            <a:avLst/>
          </a:prstGeom>
          <a:noFill/>
        </p:spPr>
        <p:txBody>
          <a:bodyPr wrap="square" rtlCol="0">
            <a:spAutoFit/>
          </a:bodyPr>
          <a:lstStyle/>
          <a:p>
            <a:r>
              <a:rPr lang="en-US" dirty="0" smtClean="0"/>
              <a:t>50</a:t>
            </a:r>
            <a:endParaRPr lang="en-US" dirty="0"/>
          </a:p>
        </p:txBody>
      </p:sp>
      <p:sp>
        <p:nvSpPr>
          <p:cNvPr id="10" name="TextBox 9"/>
          <p:cNvSpPr txBox="1"/>
          <p:nvPr/>
        </p:nvSpPr>
        <p:spPr>
          <a:xfrm>
            <a:off x="583528" y="5237566"/>
            <a:ext cx="10219727" cy="923330"/>
          </a:xfrm>
          <a:prstGeom prst="rect">
            <a:avLst/>
          </a:prstGeom>
          <a:noFill/>
        </p:spPr>
        <p:txBody>
          <a:bodyPr wrap="square" rtlCol="0">
            <a:spAutoFit/>
          </a:bodyPr>
          <a:lstStyle/>
          <a:p>
            <a:r>
              <a:rPr lang="en-US" dirty="0" smtClean="0"/>
              <a:t>1 iteration. Everything else constant. As gamma gets larger, the n-links are stronger than the t-links (source link specifically as we have fewer pixels in the FG </a:t>
            </a:r>
            <a:r>
              <a:rPr lang="en-US" dirty="0" err="1" smtClean="0"/>
              <a:t>hist</a:t>
            </a:r>
            <a:r>
              <a:rPr lang="en-US" dirty="0" smtClean="0"/>
              <a:t> in the first iteration) so the source link is cheaper to cut. Higher gamma would also prevent color leaks and tighter boundaries in subsequent iterations.</a:t>
            </a:r>
            <a:endParaRPr lang="en-US" dirty="0"/>
          </a:p>
        </p:txBody>
      </p:sp>
      <p:sp>
        <p:nvSpPr>
          <p:cNvPr id="13" name="TextBox 12"/>
          <p:cNvSpPr txBox="1"/>
          <p:nvPr/>
        </p:nvSpPr>
        <p:spPr>
          <a:xfrm>
            <a:off x="6957306" y="4803215"/>
            <a:ext cx="1514168" cy="369332"/>
          </a:xfrm>
          <a:prstGeom prst="rect">
            <a:avLst/>
          </a:prstGeom>
          <a:noFill/>
        </p:spPr>
        <p:txBody>
          <a:bodyPr wrap="square" rtlCol="0">
            <a:spAutoFit/>
          </a:bodyPr>
          <a:lstStyle/>
          <a:p>
            <a:r>
              <a:rPr lang="en-US" dirty="0" smtClean="0"/>
              <a:t>100</a:t>
            </a:r>
            <a:endParaRPr lang="en-US" dirty="0"/>
          </a:p>
        </p:txBody>
      </p:sp>
      <p:sp>
        <p:nvSpPr>
          <p:cNvPr id="14" name="TextBox 13"/>
          <p:cNvSpPr txBox="1"/>
          <p:nvPr/>
        </p:nvSpPr>
        <p:spPr>
          <a:xfrm>
            <a:off x="9289088" y="4751254"/>
            <a:ext cx="1514168" cy="369332"/>
          </a:xfrm>
          <a:prstGeom prst="rect">
            <a:avLst/>
          </a:prstGeom>
          <a:noFill/>
        </p:spPr>
        <p:txBody>
          <a:bodyPr wrap="square" rtlCol="0">
            <a:spAutoFit/>
          </a:bodyPr>
          <a:lstStyle/>
          <a:p>
            <a:r>
              <a:rPr lang="en-US" dirty="0" smtClean="0"/>
              <a:t>500</a:t>
            </a:r>
            <a:endParaRPr lang="en-US" dirty="0"/>
          </a:p>
        </p:txBody>
      </p:sp>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18818" y="2443592"/>
            <a:ext cx="2307662" cy="2307662"/>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47706" y="2472137"/>
            <a:ext cx="2279117" cy="2279117"/>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848049" y="2472137"/>
            <a:ext cx="2250573" cy="2250573"/>
          </a:xfrm>
          <a:prstGeom prst="rect">
            <a:avLst/>
          </a:prstGeom>
        </p:spPr>
      </p:pic>
    </p:spTree>
    <p:extLst>
      <p:ext uri="{BB962C8B-B14F-4D97-AF65-F5344CB8AC3E}">
        <p14:creationId xmlns:p14="http://schemas.microsoft.com/office/powerpoint/2010/main" val="36300669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Neighbor Experiments</a:t>
            </a:r>
            <a:endParaRPr lang="en-US" dirty="0"/>
          </a:p>
        </p:txBody>
      </p:sp>
      <p:pic>
        <p:nvPicPr>
          <p:cNvPr id="5"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46145" y="2579585"/>
            <a:ext cx="2143125" cy="2143125"/>
          </a:xfrm>
        </p:spPr>
      </p:pic>
      <p:sp>
        <p:nvSpPr>
          <p:cNvPr id="7" name="TextBox 6"/>
          <p:cNvSpPr txBox="1"/>
          <p:nvPr/>
        </p:nvSpPr>
        <p:spPr>
          <a:xfrm>
            <a:off x="6344892" y="4803215"/>
            <a:ext cx="1688075" cy="369332"/>
          </a:xfrm>
          <a:prstGeom prst="rect">
            <a:avLst/>
          </a:prstGeom>
          <a:noFill/>
        </p:spPr>
        <p:txBody>
          <a:bodyPr wrap="square" rtlCol="0">
            <a:spAutoFit/>
          </a:bodyPr>
          <a:lstStyle/>
          <a:p>
            <a:r>
              <a:rPr lang="en-US" dirty="0" smtClean="0"/>
              <a:t>User seeded</a:t>
            </a:r>
            <a:endParaRPr lang="en-US" dirty="0"/>
          </a:p>
        </p:txBody>
      </p:sp>
      <p:sp>
        <p:nvSpPr>
          <p:cNvPr id="10" name="TextBox 9"/>
          <p:cNvSpPr txBox="1"/>
          <p:nvPr/>
        </p:nvSpPr>
        <p:spPr>
          <a:xfrm>
            <a:off x="599768" y="5407742"/>
            <a:ext cx="4769628" cy="369332"/>
          </a:xfrm>
          <a:prstGeom prst="rect">
            <a:avLst/>
          </a:prstGeom>
          <a:noFill/>
        </p:spPr>
        <p:txBody>
          <a:bodyPr wrap="square" rtlCol="0">
            <a:spAutoFit/>
          </a:bodyPr>
          <a:lstStyle/>
          <a:p>
            <a:r>
              <a:rPr lang="en-US" dirty="0" smtClean="0"/>
              <a:t>1 iteration. Everything else constant. </a:t>
            </a:r>
            <a:endParaRPr lang="en-US" dirty="0"/>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40225" y="2579584"/>
            <a:ext cx="2143125" cy="2143125"/>
          </a:xfrm>
          <a:prstGeom prst="rect">
            <a:avLst/>
          </a:prstGeom>
        </p:spPr>
      </p:pic>
      <p:sp>
        <p:nvSpPr>
          <p:cNvPr id="12" name="TextBox 11"/>
          <p:cNvSpPr txBox="1"/>
          <p:nvPr/>
        </p:nvSpPr>
        <p:spPr>
          <a:xfrm>
            <a:off x="2763842" y="4803215"/>
            <a:ext cx="1514168" cy="369332"/>
          </a:xfrm>
          <a:prstGeom prst="rect">
            <a:avLst/>
          </a:prstGeom>
          <a:noFill/>
        </p:spPr>
        <p:txBody>
          <a:bodyPr wrap="square" rtlCol="0">
            <a:spAutoFit/>
          </a:bodyPr>
          <a:lstStyle/>
          <a:p>
            <a:r>
              <a:rPr lang="en-US" dirty="0" smtClean="0"/>
              <a:t>Input Image</a:t>
            </a:r>
            <a:endParaRPr lang="en-US" dirty="0"/>
          </a:p>
        </p:txBody>
      </p:sp>
    </p:spTree>
    <p:extLst>
      <p:ext uri="{BB962C8B-B14F-4D97-AF65-F5344CB8AC3E}">
        <p14:creationId xmlns:p14="http://schemas.microsoft.com/office/powerpoint/2010/main" val="28581369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 without </a:t>
            </a:r>
            <a:r>
              <a:rPr lang="en-US" dirty="0" err="1" smtClean="0"/>
              <a:t>denoising</a:t>
            </a:r>
            <a:endParaRPr lang="en-US" dirty="0"/>
          </a:p>
        </p:txBody>
      </p:sp>
      <p:pic>
        <p:nvPicPr>
          <p:cNvPr id="5"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86116" y="2435044"/>
            <a:ext cx="2250573" cy="2250573"/>
          </a:xfrm>
        </p:spPr>
      </p:pic>
      <p:sp>
        <p:nvSpPr>
          <p:cNvPr id="7" name="TextBox 6"/>
          <p:cNvSpPr txBox="1"/>
          <p:nvPr/>
        </p:nvSpPr>
        <p:spPr>
          <a:xfrm>
            <a:off x="1957647" y="4803994"/>
            <a:ext cx="2307509" cy="369332"/>
          </a:xfrm>
          <a:prstGeom prst="rect">
            <a:avLst/>
          </a:prstGeom>
          <a:noFill/>
        </p:spPr>
        <p:txBody>
          <a:bodyPr wrap="square" rtlCol="0">
            <a:spAutoFit/>
          </a:bodyPr>
          <a:lstStyle/>
          <a:p>
            <a:r>
              <a:rPr lang="en-US" dirty="0" smtClean="0"/>
              <a:t># neighbors = 8</a:t>
            </a:r>
            <a:endParaRPr lang="en-US" dirty="0"/>
          </a:p>
        </p:txBody>
      </p:sp>
      <p:sp>
        <p:nvSpPr>
          <p:cNvPr id="8" name="TextBox 7"/>
          <p:cNvSpPr txBox="1"/>
          <p:nvPr/>
        </p:nvSpPr>
        <p:spPr>
          <a:xfrm>
            <a:off x="5501148" y="4780349"/>
            <a:ext cx="1514168" cy="369332"/>
          </a:xfrm>
          <a:prstGeom prst="rect">
            <a:avLst/>
          </a:prstGeom>
          <a:noFill/>
        </p:spPr>
        <p:txBody>
          <a:bodyPr wrap="square" rtlCol="0">
            <a:spAutoFit/>
          </a:bodyPr>
          <a:lstStyle/>
          <a:p>
            <a:r>
              <a:rPr lang="en-US" dirty="0" smtClean="0"/>
              <a:t>24</a:t>
            </a:r>
            <a:endParaRPr lang="en-US" dirty="0"/>
          </a:p>
        </p:txBody>
      </p:sp>
      <p:sp>
        <p:nvSpPr>
          <p:cNvPr id="10" name="TextBox 9"/>
          <p:cNvSpPr txBox="1"/>
          <p:nvPr/>
        </p:nvSpPr>
        <p:spPr>
          <a:xfrm>
            <a:off x="324465" y="5145387"/>
            <a:ext cx="11867535" cy="1200329"/>
          </a:xfrm>
          <a:prstGeom prst="rect">
            <a:avLst/>
          </a:prstGeom>
          <a:noFill/>
        </p:spPr>
        <p:txBody>
          <a:bodyPr wrap="square" rtlCol="0">
            <a:spAutoFit/>
          </a:bodyPr>
          <a:lstStyle/>
          <a:p>
            <a:r>
              <a:rPr lang="en-US" dirty="0" smtClean="0"/>
              <a:t>1 iteration. Everything else constant. Decrease in </a:t>
            </a:r>
            <a:r>
              <a:rPr lang="en-US" dirty="0" err="1" smtClean="0"/>
              <a:t>param</a:t>
            </a:r>
            <a:r>
              <a:rPr lang="en-US" dirty="0" smtClean="0"/>
              <a:t> increases color leaks. This is because a decrease in number of edges and connectivity of the graph places more weight on the data terms of the energy function, giving more importance to the color (and hence likeness to the background and foreground color models) of an individual pixel rather than its relation to the surrounding region.  I used gamma =10 and alphas(2,1.2) to demonstrate this. Similar effect to gamma.</a:t>
            </a:r>
            <a:endParaRPr lang="en-US" dirty="0"/>
          </a:p>
        </p:txBody>
      </p:sp>
      <p:pic>
        <p:nvPicPr>
          <p:cNvPr id="17"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32156" y="2435044"/>
            <a:ext cx="2250573" cy="2250573"/>
          </a:xfrm>
          <a:prstGeom prst="rect">
            <a:avLst/>
          </a:prstGeom>
        </p:spPr>
      </p:pic>
      <p:pic>
        <p:nvPicPr>
          <p:cNvPr id="18" name="Picture 1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57253" y="2463844"/>
            <a:ext cx="2250573" cy="2250573"/>
          </a:xfrm>
          <a:prstGeom prst="rect">
            <a:avLst/>
          </a:prstGeom>
        </p:spPr>
      </p:pic>
      <p:sp>
        <p:nvSpPr>
          <p:cNvPr id="19" name="TextBox 18"/>
          <p:cNvSpPr txBox="1"/>
          <p:nvPr/>
        </p:nvSpPr>
        <p:spPr>
          <a:xfrm>
            <a:off x="8547735" y="4775780"/>
            <a:ext cx="1514168" cy="369332"/>
          </a:xfrm>
          <a:prstGeom prst="rect">
            <a:avLst/>
          </a:prstGeom>
          <a:noFill/>
        </p:spPr>
        <p:txBody>
          <a:bodyPr wrap="square" rtlCol="0">
            <a:spAutoFit/>
          </a:bodyPr>
          <a:lstStyle/>
          <a:p>
            <a:r>
              <a:rPr lang="en-US" dirty="0" smtClean="0"/>
              <a:t>48</a:t>
            </a:r>
            <a:endParaRPr lang="en-US" dirty="0"/>
          </a:p>
        </p:txBody>
      </p:sp>
    </p:spTree>
    <p:extLst>
      <p:ext uri="{BB962C8B-B14F-4D97-AF65-F5344CB8AC3E}">
        <p14:creationId xmlns:p14="http://schemas.microsoft.com/office/powerpoint/2010/main" val="16767296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 with </a:t>
            </a:r>
            <a:r>
              <a:rPr lang="en-US" dirty="0" err="1" smtClean="0"/>
              <a:t>denoising</a:t>
            </a:r>
            <a:endParaRPr lang="en-US" dirty="0"/>
          </a:p>
        </p:txBody>
      </p:sp>
      <p:pic>
        <p:nvPicPr>
          <p:cNvPr id="5"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86116" y="2435044"/>
            <a:ext cx="2250573" cy="2250573"/>
          </a:xfrm>
        </p:spPr>
      </p:pic>
      <p:sp>
        <p:nvSpPr>
          <p:cNvPr id="7" name="TextBox 6"/>
          <p:cNvSpPr txBox="1"/>
          <p:nvPr/>
        </p:nvSpPr>
        <p:spPr>
          <a:xfrm>
            <a:off x="1957647" y="4803994"/>
            <a:ext cx="2307509" cy="369332"/>
          </a:xfrm>
          <a:prstGeom prst="rect">
            <a:avLst/>
          </a:prstGeom>
          <a:noFill/>
        </p:spPr>
        <p:txBody>
          <a:bodyPr wrap="square" rtlCol="0">
            <a:spAutoFit/>
          </a:bodyPr>
          <a:lstStyle/>
          <a:p>
            <a:r>
              <a:rPr lang="en-US" dirty="0" smtClean="0"/>
              <a:t># neighbors = 8</a:t>
            </a:r>
            <a:endParaRPr lang="en-US" dirty="0"/>
          </a:p>
        </p:txBody>
      </p:sp>
      <p:sp>
        <p:nvSpPr>
          <p:cNvPr id="8" name="TextBox 7"/>
          <p:cNvSpPr txBox="1"/>
          <p:nvPr/>
        </p:nvSpPr>
        <p:spPr>
          <a:xfrm>
            <a:off x="5501148" y="4780349"/>
            <a:ext cx="1514168" cy="369332"/>
          </a:xfrm>
          <a:prstGeom prst="rect">
            <a:avLst/>
          </a:prstGeom>
          <a:noFill/>
        </p:spPr>
        <p:txBody>
          <a:bodyPr wrap="square" rtlCol="0">
            <a:spAutoFit/>
          </a:bodyPr>
          <a:lstStyle/>
          <a:p>
            <a:r>
              <a:rPr lang="en-US" dirty="0" smtClean="0"/>
              <a:t>24</a:t>
            </a:r>
            <a:endParaRPr lang="en-US" dirty="0"/>
          </a:p>
        </p:txBody>
      </p:sp>
      <p:sp>
        <p:nvSpPr>
          <p:cNvPr id="10" name="TextBox 9"/>
          <p:cNvSpPr txBox="1"/>
          <p:nvPr/>
        </p:nvSpPr>
        <p:spPr>
          <a:xfrm>
            <a:off x="324465" y="5145387"/>
            <a:ext cx="11867535" cy="646331"/>
          </a:xfrm>
          <a:prstGeom prst="rect">
            <a:avLst/>
          </a:prstGeom>
          <a:noFill/>
        </p:spPr>
        <p:txBody>
          <a:bodyPr wrap="square" rtlCol="0">
            <a:spAutoFit/>
          </a:bodyPr>
          <a:lstStyle/>
          <a:p>
            <a:r>
              <a:rPr lang="en-US" dirty="0" smtClean="0"/>
              <a:t>Since there are more edges, it becomes less likely to preserve source-links in favor of the n-links unless the source link strength is very strong (closer to the seeds).</a:t>
            </a:r>
            <a:endParaRPr lang="en-US" dirty="0"/>
          </a:p>
        </p:txBody>
      </p:sp>
      <p:pic>
        <p:nvPicPr>
          <p:cNvPr id="17"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32156" y="2435044"/>
            <a:ext cx="2250573" cy="2250573"/>
          </a:xfrm>
          <a:prstGeom prst="rect">
            <a:avLst/>
          </a:prstGeom>
        </p:spPr>
      </p:pic>
      <p:pic>
        <p:nvPicPr>
          <p:cNvPr id="18" name="Picture 1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57253" y="2463844"/>
            <a:ext cx="2250573" cy="2250573"/>
          </a:xfrm>
          <a:prstGeom prst="rect">
            <a:avLst/>
          </a:prstGeom>
        </p:spPr>
      </p:pic>
      <p:sp>
        <p:nvSpPr>
          <p:cNvPr id="19" name="TextBox 18"/>
          <p:cNvSpPr txBox="1"/>
          <p:nvPr/>
        </p:nvSpPr>
        <p:spPr>
          <a:xfrm>
            <a:off x="8547735" y="4775780"/>
            <a:ext cx="1514168" cy="369332"/>
          </a:xfrm>
          <a:prstGeom prst="rect">
            <a:avLst/>
          </a:prstGeom>
          <a:noFill/>
        </p:spPr>
        <p:txBody>
          <a:bodyPr wrap="square" rtlCol="0">
            <a:spAutoFit/>
          </a:bodyPr>
          <a:lstStyle/>
          <a:p>
            <a:r>
              <a:rPr lang="en-US" dirty="0" smtClean="0"/>
              <a:t>48</a:t>
            </a:r>
            <a:endParaRPr lang="en-US" dirty="0"/>
          </a:p>
        </p:txBody>
      </p:sp>
    </p:spTree>
    <p:extLst>
      <p:ext uri="{BB962C8B-B14F-4D97-AF65-F5344CB8AC3E}">
        <p14:creationId xmlns:p14="http://schemas.microsoft.com/office/powerpoint/2010/main" val="95150729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Iteration with </a:t>
            </a:r>
            <a:r>
              <a:rPr lang="en-US" dirty="0" err="1" smtClean="0"/>
              <a:t>denoising</a:t>
            </a:r>
            <a:r>
              <a:rPr lang="en-US" dirty="0" smtClean="0"/>
              <a:t> and final-border matting</a:t>
            </a:r>
            <a:endParaRPr lang="en-US" dirty="0"/>
          </a:p>
        </p:txBody>
      </p:sp>
      <p:pic>
        <p:nvPicPr>
          <p:cNvPr id="9" name="Content Placeholder 8"/>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03842" y="2094581"/>
            <a:ext cx="2171700" cy="2171700"/>
          </a:xfr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51766" y="2094581"/>
            <a:ext cx="2171700" cy="2171700"/>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99690" y="2094581"/>
            <a:ext cx="2171700" cy="2171700"/>
          </a:xfrm>
          <a:prstGeom prst="rect">
            <a:avLst/>
          </a:prstGeom>
        </p:spPr>
      </p:pic>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68932" y="2094273"/>
            <a:ext cx="2171700" cy="2171700"/>
          </a:xfrm>
          <a:prstGeom prst="rect">
            <a:avLst/>
          </a:prstGeom>
        </p:spPr>
      </p:pic>
      <p:pic>
        <p:nvPicPr>
          <p:cNvPr id="13" name="Picture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118659" y="4341677"/>
            <a:ext cx="2266214" cy="2266214"/>
          </a:xfrm>
          <a:prstGeom prst="rect">
            <a:avLst/>
          </a:prstGeom>
        </p:spPr>
      </p:pic>
      <p:pic>
        <p:nvPicPr>
          <p:cNvPr id="14" name="Picture 1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732621" y="4265973"/>
            <a:ext cx="2197511" cy="2197511"/>
          </a:xfrm>
          <a:prstGeom prst="rect">
            <a:avLst/>
          </a:prstGeom>
        </p:spPr>
      </p:pic>
    </p:spTree>
    <p:extLst>
      <p:ext uri="{BB962C8B-B14F-4D97-AF65-F5344CB8AC3E}">
        <p14:creationId xmlns:p14="http://schemas.microsoft.com/office/powerpoint/2010/main" val="42429124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Applications</a:t>
            </a:r>
            <a:endParaRPr lang="en-US" dirty="0"/>
          </a:p>
        </p:txBody>
      </p:sp>
      <p:sp>
        <p:nvSpPr>
          <p:cNvPr id="3" name="Content Placeholder 2"/>
          <p:cNvSpPr>
            <a:spLocks noGrp="1"/>
          </p:cNvSpPr>
          <p:nvPr>
            <p:ph idx="1"/>
          </p:nvPr>
        </p:nvSpPr>
        <p:spPr/>
        <p:txBody>
          <a:bodyPr/>
          <a:lstStyle/>
          <a:p>
            <a:pPr marL="0" indent="0">
              <a:buNone/>
            </a:pPr>
            <a:r>
              <a:rPr lang="en-US" dirty="0"/>
              <a:t> </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0816" y="2266336"/>
            <a:ext cx="9525000" cy="2743200"/>
          </a:xfrm>
          <a:prstGeom prst="rect">
            <a:avLst/>
          </a:prstGeom>
        </p:spPr>
      </p:pic>
      <p:sp>
        <p:nvSpPr>
          <p:cNvPr id="6" name="TextBox 5"/>
          <p:cNvSpPr txBox="1"/>
          <p:nvPr/>
        </p:nvSpPr>
        <p:spPr>
          <a:xfrm>
            <a:off x="2644878" y="5060806"/>
            <a:ext cx="3991897" cy="646331"/>
          </a:xfrm>
          <a:prstGeom prst="rect">
            <a:avLst/>
          </a:prstGeom>
          <a:noFill/>
        </p:spPr>
        <p:txBody>
          <a:bodyPr wrap="square" rtlCol="0">
            <a:spAutoFit/>
          </a:bodyPr>
          <a:lstStyle/>
          <a:p>
            <a:r>
              <a:rPr lang="en-US" dirty="0" smtClean="0"/>
              <a:t>Separating text from background via </a:t>
            </a:r>
            <a:r>
              <a:rPr lang="en-US" dirty="0" err="1" smtClean="0"/>
              <a:t>thresholding</a:t>
            </a:r>
            <a:endParaRPr lang="en-US" dirty="0"/>
          </a:p>
        </p:txBody>
      </p:sp>
    </p:spTree>
    <p:extLst>
      <p:ext uri="{BB962C8B-B14F-4D97-AF65-F5344CB8AC3E}">
        <p14:creationId xmlns:p14="http://schemas.microsoft.com/office/powerpoint/2010/main" val="340082063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Deer Segmentation</a:t>
            </a:r>
            <a:endParaRPr lang="en-US"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94263" y="1816767"/>
            <a:ext cx="2212731" cy="1975653"/>
          </a:xfr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28103" y="1816767"/>
            <a:ext cx="1975653" cy="1975653"/>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38568" y="1816767"/>
            <a:ext cx="2187678" cy="1953284"/>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86800" y="1816767"/>
            <a:ext cx="2187679" cy="1953284"/>
          </a:xfrm>
          <a:prstGeom prst="rect">
            <a:avLst/>
          </a:prstGeom>
        </p:spPr>
      </p:pic>
      <p:pic>
        <p:nvPicPr>
          <p:cNvPr id="8" name="Picture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94852" y="4091449"/>
            <a:ext cx="2217174" cy="1979620"/>
          </a:xfrm>
          <a:prstGeom prst="rect">
            <a:avLst/>
          </a:prstGeom>
        </p:spPr>
      </p:pic>
      <p:pic>
        <p:nvPicPr>
          <p:cNvPr id="9" name="Picture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106994" y="4060723"/>
            <a:ext cx="2251587" cy="2010346"/>
          </a:xfrm>
          <a:prstGeom prst="rect">
            <a:avLst/>
          </a:prstGeom>
        </p:spPr>
      </p:pic>
      <p:pic>
        <p:nvPicPr>
          <p:cNvPr id="10" name="Picture 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653549" y="4091449"/>
            <a:ext cx="2227006" cy="1988398"/>
          </a:xfrm>
          <a:prstGeom prst="rect">
            <a:avLst/>
          </a:prstGeom>
        </p:spPr>
      </p:pic>
      <p:pic>
        <p:nvPicPr>
          <p:cNvPr id="11" name="Picture 1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556707" y="3894254"/>
            <a:ext cx="2447864" cy="2185593"/>
          </a:xfrm>
          <a:prstGeom prst="rect">
            <a:avLst/>
          </a:prstGeom>
        </p:spPr>
      </p:pic>
    </p:spTree>
    <p:extLst>
      <p:ext uri="{BB962C8B-B14F-4D97-AF65-F5344CB8AC3E}">
        <p14:creationId xmlns:p14="http://schemas.microsoft.com/office/powerpoint/2010/main" val="113053851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Coins</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44447" y="2208110"/>
            <a:ext cx="2743200" cy="1666875"/>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59680" y="2208110"/>
            <a:ext cx="2747133" cy="1666875"/>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60090" y="4345735"/>
            <a:ext cx="2743200" cy="1666875"/>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24167" y="4345734"/>
            <a:ext cx="2743200" cy="1666875"/>
          </a:xfrm>
          <a:prstGeom prst="rect">
            <a:avLst/>
          </a:prstGeom>
        </p:spPr>
      </p:pic>
    </p:spTree>
    <p:extLst>
      <p:ext uri="{BB962C8B-B14F-4D97-AF65-F5344CB8AC3E}">
        <p14:creationId xmlns:p14="http://schemas.microsoft.com/office/powerpoint/2010/main" val="232077451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Corpus Callosum</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02824" y="1816400"/>
            <a:ext cx="2614377" cy="2159906"/>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2477" y="1816400"/>
            <a:ext cx="2467898" cy="2250142"/>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02824" y="4055346"/>
            <a:ext cx="2695318" cy="2226778"/>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02477" y="4055346"/>
            <a:ext cx="2771633" cy="2289826"/>
          </a:xfrm>
          <a:prstGeom prst="rect">
            <a:avLst/>
          </a:prstGeom>
        </p:spPr>
      </p:pic>
    </p:spTree>
    <p:extLst>
      <p:ext uri="{BB962C8B-B14F-4D97-AF65-F5344CB8AC3E}">
        <p14:creationId xmlns:p14="http://schemas.microsoft.com/office/powerpoint/2010/main" val="318060801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Corpus Callosum</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05211" y="1862678"/>
            <a:ext cx="2803353" cy="2316032"/>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5211" y="4304028"/>
            <a:ext cx="2803353" cy="2316031"/>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79985" y="1862678"/>
            <a:ext cx="2644877" cy="2644877"/>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08564" y="3354991"/>
            <a:ext cx="4987720" cy="4120679"/>
          </a:xfrm>
          <a:prstGeom prst="rect">
            <a:avLst/>
          </a:prstGeom>
        </p:spPr>
      </p:pic>
    </p:spTree>
    <p:extLst>
      <p:ext uri="{BB962C8B-B14F-4D97-AF65-F5344CB8AC3E}">
        <p14:creationId xmlns:p14="http://schemas.microsoft.com/office/powerpoint/2010/main" val="264140483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Corpus Callosum</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05211" y="1862678"/>
            <a:ext cx="2803353" cy="2316031"/>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5211" y="4304028"/>
            <a:ext cx="2803352" cy="2316031"/>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79985" y="1862678"/>
            <a:ext cx="2644877" cy="2644877"/>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16718" y="3020693"/>
            <a:ext cx="4987719" cy="4120679"/>
          </a:xfrm>
          <a:prstGeom prst="rect">
            <a:avLst/>
          </a:prstGeom>
        </p:spPr>
      </p:pic>
    </p:spTree>
    <p:extLst>
      <p:ext uri="{BB962C8B-B14F-4D97-AF65-F5344CB8AC3E}">
        <p14:creationId xmlns:p14="http://schemas.microsoft.com/office/powerpoint/2010/main" val="71233455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143432" y="2664542"/>
            <a:ext cx="8082116" cy="1200329"/>
          </a:xfrm>
          <a:prstGeom prst="rect">
            <a:avLst/>
          </a:prstGeom>
          <a:noFill/>
        </p:spPr>
        <p:txBody>
          <a:bodyPr wrap="square" rtlCol="0">
            <a:spAutoFit/>
          </a:bodyPr>
          <a:lstStyle/>
          <a:p>
            <a:pPr algn="ctr"/>
            <a:r>
              <a:rPr lang="en-US" sz="7200" dirty="0" smtClean="0"/>
              <a:t>Thank You</a:t>
            </a:r>
            <a:endParaRPr lang="en-US" sz="7200" dirty="0"/>
          </a:p>
        </p:txBody>
      </p:sp>
    </p:spTree>
    <p:extLst>
      <p:ext uri="{BB962C8B-B14F-4D97-AF65-F5344CB8AC3E}">
        <p14:creationId xmlns:p14="http://schemas.microsoft.com/office/powerpoint/2010/main" val="10892361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Applications</a:t>
            </a:r>
            <a:endParaRPr lang="en-US" dirty="0"/>
          </a:p>
        </p:txBody>
      </p:sp>
      <p:sp>
        <p:nvSpPr>
          <p:cNvPr id="3" name="Content Placeholder 2"/>
          <p:cNvSpPr>
            <a:spLocks noGrp="1"/>
          </p:cNvSpPr>
          <p:nvPr>
            <p:ph idx="1"/>
          </p:nvPr>
        </p:nvSpPr>
        <p:spPr/>
        <p:txBody>
          <a:bodyPr/>
          <a:lstStyle/>
          <a:p>
            <a:pPr marL="0" indent="0">
              <a:buNone/>
            </a:pPr>
            <a:r>
              <a:rPr lang="en-US" dirty="0"/>
              <a:t> </a:t>
            </a:r>
          </a:p>
        </p:txBody>
      </p:sp>
      <p:sp>
        <p:nvSpPr>
          <p:cNvPr id="6" name="TextBox 5"/>
          <p:cNvSpPr txBox="1"/>
          <p:nvPr/>
        </p:nvSpPr>
        <p:spPr>
          <a:xfrm>
            <a:off x="2871020" y="5606006"/>
            <a:ext cx="3991897" cy="646331"/>
          </a:xfrm>
          <a:prstGeom prst="rect">
            <a:avLst/>
          </a:prstGeom>
          <a:noFill/>
        </p:spPr>
        <p:txBody>
          <a:bodyPr wrap="square" rtlCol="0">
            <a:spAutoFit/>
          </a:bodyPr>
          <a:lstStyle/>
          <a:p>
            <a:r>
              <a:rPr lang="en-US" dirty="0" smtClean="0"/>
              <a:t>Tissue Segmentation - </a:t>
            </a:r>
            <a:r>
              <a:rPr lang="en-US" dirty="0"/>
              <a:t>stained with hematoxylin and eosin (H&amp;E).</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13334" y="2068870"/>
            <a:ext cx="6826291" cy="3433624"/>
          </a:xfrm>
          <a:prstGeom prst="rect">
            <a:avLst/>
          </a:prstGeom>
        </p:spPr>
      </p:pic>
    </p:spTree>
    <p:extLst>
      <p:ext uri="{BB962C8B-B14F-4D97-AF65-F5344CB8AC3E}">
        <p14:creationId xmlns:p14="http://schemas.microsoft.com/office/powerpoint/2010/main" val="28944773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Methods of segmentation</a:t>
            </a:r>
            <a:endParaRPr lang="en-US" dirty="0"/>
          </a:p>
        </p:txBody>
      </p:sp>
      <p:sp>
        <p:nvSpPr>
          <p:cNvPr id="3" name="Content Placeholder 2"/>
          <p:cNvSpPr>
            <a:spLocks noGrp="1"/>
          </p:cNvSpPr>
          <p:nvPr>
            <p:ph idx="1"/>
          </p:nvPr>
        </p:nvSpPr>
        <p:spPr/>
        <p:txBody>
          <a:bodyPr>
            <a:normAutofit fontScale="62500" lnSpcReduction="20000"/>
          </a:bodyPr>
          <a:lstStyle/>
          <a:p>
            <a:pPr>
              <a:lnSpc>
                <a:spcPct val="200000"/>
              </a:lnSpc>
              <a:buFont typeface="Arial" panose="020B0604020202020204" pitchFamily="34" charset="0"/>
              <a:buChar char="•"/>
            </a:pPr>
            <a:r>
              <a:rPr lang="en-US" dirty="0" smtClean="0"/>
              <a:t>AI/ML based:</a:t>
            </a:r>
          </a:p>
          <a:p>
            <a:pPr lvl="1">
              <a:lnSpc>
                <a:spcPct val="200000"/>
              </a:lnSpc>
              <a:buFont typeface="Arial" panose="020B0604020202020204" pitchFamily="34" charset="0"/>
              <a:buChar char="•"/>
            </a:pPr>
            <a:r>
              <a:rPr lang="en-US" dirty="0" smtClean="0"/>
              <a:t>Deep CNNs  - </a:t>
            </a:r>
            <a:r>
              <a:rPr lang="en-US" dirty="0" err="1" smtClean="0"/>
              <a:t>Unet</a:t>
            </a:r>
            <a:r>
              <a:rPr lang="en-US" dirty="0" smtClean="0"/>
              <a:t>, </a:t>
            </a:r>
            <a:r>
              <a:rPr lang="en-US" dirty="0" err="1" smtClean="0"/>
              <a:t>MaskRCNN</a:t>
            </a:r>
            <a:endParaRPr lang="en-US" dirty="0" smtClean="0"/>
          </a:p>
          <a:p>
            <a:pPr lvl="1">
              <a:lnSpc>
                <a:spcPct val="200000"/>
              </a:lnSpc>
              <a:buFont typeface="Arial" panose="020B0604020202020204" pitchFamily="34" charset="0"/>
              <a:buChar char="•"/>
            </a:pPr>
            <a:r>
              <a:rPr lang="en-US" dirty="0" smtClean="0"/>
              <a:t>Need lot of training examples</a:t>
            </a:r>
          </a:p>
          <a:p>
            <a:pPr>
              <a:lnSpc>
                <a:spcPct val="200000"/>
              </a:lnSpc>
              <a:buFont typeface="Arial" panose="020B0604020202020204" pitchFamily="34" charset="0"/>
              <a:buChar char="•"/>
            </a:pPr>
            <a:r>
              <a:rPr lang="en-US" dirty="0" smtClean="0"/>
              <a:t>Algorithmic:</a:t>
            </a:r>
          </a:p>
          <a:p>
            <a:pPr lvl="1">
              <a:lnSpc>
                <a:spcPct val="200000"/>
              </a:lnSpc>
              <a:buFont typeface="Arial" panose="020B0604020202020204" pitchFamily="34" charset="0"/>
              <a:buChar char="•"/>
            </a:pPr>
            <a:r>
              <a:rPr lang="en-US" dirty="0" err="1" smtClean="0"/>
              <a:t>Thresholding</a:t>
            </a:r>
            <a:r>
              <a:rPr lang="en-US" dirty="0" smtClean="0"/>
              <a:t>, Hough Transform</a:t>
            </a:r>
          </a:p>
          <a:p>
            <a:pPr lvl="1">
              <a:lnSpc>
                <a:spcPct val="200000"/>
              </a:lnSpc>
              <a:buFont typeface="Arial" panose="020B0604020202020204" pitchFamily="34" charset="0"/>
              <a:buChar char="•"/>
            </a:pPr>
            <a:r>
              <a:rPr lang="en-US" dirty="0" smtClean="0"/>
              <a:t>Clustering (K-Means) (no training)</a:t>
            </a:r>
          </a:p>
          <a:p>
            <a:pPr lvl="1">
              <a:lnSpc>
                <a:spcPct val="200000"/>
              </a:lnSpc>
              <a:buFont typeface="Arial" panose="020B0604020202020204" pitchFamily="34" charset="0"/>
              <a:buChar char="•"/>
            </a:pPr>
            <a:r>
              <a:rPr lang="en-US" dirty="0" smtClean="0"/>
              <a:t>Active Contours (no training)</a:t>
            </a:r>
          </a:p>
          <a:p>
            <a:pPr lvl="1">
              <a:lnSpc>
                <a:spcPct val="200000"/>
              </a:lnSpc>
              <a:buFont typeface="Arial" panose="020B0604020202020204" pitchFamily="34" charset="0"/>
              <a:buChar char="•"/>
            </a:pPr>
            <a:r>
              <a:rPr lang="en-US" dirty="0" smtClean="0"/>
              <a:t>ASM, AAM ( training required)</a:t>
            </a:r>
          </a:p>
          <a:p>
            <a:pPr lvl="1">
              <a:lnSpc>
                <a:spcPct val="200000"/>
              </a:lnSpc>
              <a:buFont typeface="Arial" panose="020B0604020202020204" pitchFamily="34" charset="0"/>
              <a:buChar char="•"/>
            </a:pPr>
            <a:r>
              <a:rPr lang="en-US" dirty="0" smtClean="0"/>
              <a:t>Graph Cuts (no training)</a:t>
            </a:r>
          </a:p>
        </p:txBody>
      </p:sp>
    </p:spTree>
    <p:extLst>
      <p:ext uri="{BB962C8B-B14F-4D97-AF65-F5344CB8AC3E}">
        <p14:creationId xmlns:p14="http://schemas.microsoft.com/office/powerpoint/2010/main" val="8046361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 Cuts</a:t>
            </a:r>
            <a:endParaRPr lang="en-US" dirty="0"/>
          </a:p>
        </p:txBody>
      </p:sp>
      <p:sp>
        <p:nvSpPr>
          <p:cNvPr id="3" name="Content Placeholder 2"/>
          <p:cNvSpPr>
            <a:spLocks noGrp="1"/>
          </p:cNvSpPr>
          <p:nvPr>
            <p:ph idx="1"/>
          </p:nvPr>
        </p:nvSpPr>
        <p:spPr/>
        <p:txBody>
          <a:bodyPr/>
          <a:lstStyle/>
          <a:p>
            <a:pPr>
              <a:lnSpc>
                <a:spcPct val="200000"/>
              </a:lnSpc>
              <a:buFont typeface="Arial" panose="020B0604020202020204" pitchFamily="34" charset="0"/>
              <a:buChar char="•"/>
            </a:pPr>
            <a:r>
              <a:rPr lang="en-US" dirty="0"/>
              <a:t> </a:t>
            </a:r>
            <a:r>
              <a:rPr lang="en-US" dirty="0" smtClean="0"/>
              <a:t>An image is represented by a graph, where each pixel is a node and the edge weight to neighboring pixels is determined by the similarity between pixels.</a:t>
            </a:r>
          </a:p>
          <a:p>
            <a:pPr>
              <a:lnSpc>
                <a:spcPct val="200000"/>
              </a:lnSpc>
              <a:buFont typeface="Arial" panose="020B0604020202020204" pitchFamily="34" charset="0"/>
              <a:buChar char="•"/>
            </a:pPr>
            <a:r>
              <a:rPr lang="en-US" dirty="0" smtClean="0"/>
              <a:t> The goal is to cut the edges of a graph in such a way that groups similar pixels together. In other words, the edges between similar pixels are preserved and dissimilar pixels are cut.</a:t>
            </a:r>
          </a:p>
          <a:p>
            <a:pPr marL="0" indent="0">
              <a:lnSpc>
                <a:spcPct val="200000"/>
              </a:lnSpc>
              <a:buNone/>
            </a:pPr>
            <a:endParaRPr lang="en-US" dirty="0" smtClean="0"/>
          </a:p>
          <a:p>
            <a:pPr>
              <a:buFont typeface="Arial" panose="020B0604020202020204" pitchFamily="34" charset="0"/>
              <a:buChar char="•"/>
            </a:pPr>
            <a:endParaRPr lang="en-US" dirty="0"/>
          </a:p>
        </p:txBody>
      </p:sp>
    </p:spTree>
    <p:extLst>
      <p:ext uri="{BB962C8B-B14F-4D97-AF65-F5344CB8AC3E}">
        <p14:creationId xmlns:p14="http://schemas.microsoft.com/office/powerpoint/2010/main" val="12166599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Graph Cut with Max-Flow</a:t>
            </a:r>
            <a:endParaRPr lang="en-US" dirty="0"/>
          </a:p>
        </p:txBody>
      </p:sp>
      <p:sp>
        <p:nvSpPr>
          <p:cNvPr id="8" name="Content Placeholder 7"/>
          <p:cNvSpPr>
            <a:spLocks noGrp="1"/>
          </p:cNvSpPr>
          <p:nvPr>
            <p:ph idx="1"/>
          </p:nvPr>
        </p:nvSpPr>
        <p:spPr/>
        <p:txBody>
          <a:bodyPr>
            <a:normAutofit fontScale="85000" lnSpcReduction="10000"/>
          </a:bodyPr>
          <a:lstStyle/>
          <a:p>
            <a:pPr>
              <a:lnSpc>
                <a:spcPct val="200000"/>
              </a:lnSpc>
              <a:buFont typeface="Arial" panose="020B0604020202020204" pitchFamily="34" charset="0"/>
              <a:buChar char="•"/>
            </a:pPr>
            <a:r>
              <a:rPr lang="en-US" dirty="0"/>
              <a:t> </a:t>
            </a:r>
            <a:r>
              <a:rPr lang="en-US" dirty="0" smtClean="0"/>
              <a:t>To find the optimal cut that separates a foreground from the background, </a:t>
            </a:r>
            <a:r>
              <a:rPr lang="en-US" dirty="0" err="1" smtClean="0"/>
              <a:t>GraphCut</a:t>
            </a:r>
            <a:r>
              <a:rPr lang="en-US" dirty="0" smtClean="0"/>
              <a:t> sets up the task as a max-flow problem. </a:t>
            </a:r>
          </a:p>
          <a:p>
            <a:pPr>
              <a:lnSpc>
                <a:spcPct val="200000"/>
              </a:lnSpc>
              <a:buFont typeface="Arial" panose="020B0604020202020204" pitchFamily="34" charset="0"/>
              <a:buChar char="•"/>
            </a:pPr>
            <a:r>
              <a:rPr lang="en-US" dirty="0" smtClean="0"/>
              <a:t>Max-Flow Problem: </a:t>
            </a:r>
            <a:r>
              <a:rPr lang="en-US" dirty="0"/>
              <a:t>G</a:t>
            </a:r>
            <a:r>
              <a:rPr lang="en-US" dirty="0" smtClean="0"/>
              <a:t>iven </a:t>
            </a:r>
            <a:r>
              <a:rPr lang="en-US" dirty="0"/>
              <a:t>a </a:t>
            </a:r>
            <a:r>
              <a:rPr lang="en-US" dirty="0" smtClean="0"/>
              <a:t>“source” vertex, a “sink” vertex and a network </a:t>
            </a:r>
            <a:r>
              <a:rPr lang="en-US" dirty="0"/>
              <a:t>with vertices and edges between those </a:t>
            </a:r>
            <a:r>
              <a:rPr lang="en-US" dirty="0" smtClean="0"/>
              <a:t>terminals, </a:t>
            </a:r>
            <a:r>
              <a:rPr lang="en-US" dirty="0"/>
              <a:t>how much "flow" can the network process at a time? </a:t>
            </a:r>
            <a:r>
              <a:rPr lang="en-US" dirty="0" smtClean="0"/>
              <a:t>One way to think about this is how much water can flow out of the source and into the sink?</a:t>
            </a:r>
          </a:p>
          <a:p>
            <a:pPr>
              <a:lnSpc>
                <a:spcPct val="200000"/>
              </a:lnSpc>
              <a:buFont typeface="Arial" panose="020B0604020202020204" pitchFamily="34" charset="0"/>
              <a:buChar char="•"/>
            </a:pPr>
            <a:r>
              <a:rPr lang="en-US" dirty="0" smtClean="0"/>
              <a:t>Flow </a:t>
            </a:r>
            <a:r>
              <a:rPr lang="en-US" dirty="0"/>
              <a:t>can mean anything, but typically it means data through a computer </a:t>
            </a:r>
            <a:r>
              <a:rPr lang="en-US" dirty="0" smtClean="0"/>
              <a:t>network, number of supply trucks on a roads, etc.</a:t>
            </a:r>
          </a:p>
          <a:p>
            <a:pPr marL="0" indent="0">
              <a:buNone/>
            </a:pPr>
            <a:endParaRPr lang="en-US" dirty="0"/>
          </a:p>
        </p:txBody>
      </p:sp>
    </p:spTree>
    <p:extLst>
      <p:ext uri="{BB962C8B-B14F-4D97-AF65-F5344CB8AC3E}">
        <p14:creationId xmlns:p14="http://schemas.microsoft.com/office/powerpoint/2010/main" val="243628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Graph Cut with Max-Flow</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73096" y="2686664"/>
            <a:ext cx="8657947" cy="2563761"/>
          </a:xfrm>
        </p:spPr>
      </p:pic>
    </p:spTree>
    <p:extLst>
      <p:ext uri="{BB962C8B-B14F-4D97-AF65-F5344CB8AC3E}">
        <p14:creationId xmlns:p14="http://schemas.microsoft.com/office/powerpoint/2010/main" val="2289348114"/>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docProps/app.xml><?xml version="1.0" encoding="utf-8"?>
<Properties xmlns="http://schemas.openxmlformats.org/officeDocument/2006/extended-properties" xmlns:vt="http://schemas.openxmlformats.org/officeDocument/2006/docPropsVTypes">
  <Template>Retrospect</Template>
  <TotalTime>1024</TotalTime>
  <Words>1923</Words>
  <Application>Microsoft Office PowerPoint</Application>
  <PresentationFormat>Widescreen</PresentationFormat>
  <Paragraphs>151</Paragraphs>
  <Slides>45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45</vt:i4>
      </vt:variant>
    </vt:vector>
  </HeadingPairs>
  <TitlesOfParts>
    <vt:vector size="50" baseType="lpstr">
      <vt:lpstr>Arial</vt:lpstr>
      <vt:lpstr>Calibri</vt:lpstr>
      <vt:lpstr>Calibri Light</vt:lpstr>
      <vt:lpstr>Cambria Math</vt:lpstr>
      <vt:lpstr>Retrospect</vt:lpstr>
      <vt:lpstr>2D Image Segmentation with Graph Cuts</vt:lpstr>
      <vt:lpstr>Image Segmentation</vt:lpstr>
      <vt:lpstr>Applications</vt:lpstr>
      <vt:lpstr>Applications</vt:lpstr>
      <vt:lpstr>Applications</vt:lpstr>
      <vt:lpstr>Methods of segmentation</vt:lpstr>
      <vt:lpstr>Graph Cuts</vt:lpstr>
      <vt:lpstr> Graph Cut with Max-Flow</vt:lpstr>
      <vt:lpstr> Graph Cut with Max-Flow</vt:lpstr>
      <vt:lpstr>Max Flow = Min-cut</vt:lpstr>
      <vt:lpstr>Algorithms to find Min-Cut/Max-Flow</vt:lpstr>
      <vt:lpstr>Algorithms to find Min-Cut/Max-Flow</vt:lpstr>
      <vt:lpstr>Pre-flow Push algorithm</vt:lpstr>
      <vt:lpstr>Pre-Flow Initialization </vt:lpstr>
      <vt:lpstr>Relabel a</vt:lpstr>
      <vt:lpstr>Push to t</vt:lpstr>
      <vt:lpstr>Push to b</vt:lpstr>
      <vt:lpstr>Relabel b</vt:lpstr>
      <vt:lpstr>Push to t</vt:lpstr>
      <vt:lpstr>Relabel b</vt:lpstr>
      <vt:lpstr>Push back to a</vt:lpstr>
      <vt:lpstr>Relabel b</vt:lpstr>
      <vt:lpstr>Relabel b till height greater than source and Push back to s</vt:lpstr>
      <vt:lpstr>Relabel a till height &gt; source and push back to source</vt:lpstr>
      <vt:lpstr>GraphCut Graph Creation</vt:lpstr>
      <vt:lpstr>GraphCut Graph Creation</vt:lpstr>
      <vt:lpstr>Graph Cut Objective Function</vt:lpstr>
      <vt:lpstr>Implementation</vt:lpstr>
      <vt:lpstr>Experiments </vt:lpstr>
      <vt:lpstr>Alpha Experiments</vt:lpstr>
      <vt:lpstr>Results (without denoising Mask)</vt:lpstr>
      <vt:lpstr> Results (with denoising Mask)</vt:lpstr>
      <vt:lpstr>Gamma Experiments</vt:lpstr>
      <vt:lpstr>Results without denoising</vt:lpstr>
      <vt:lpstr>Results with denoising</vt:lpstr>
      <vt:lpstr>Neighbor Experiments</vt:lpstr>
      <vt:lpstr>Results without denoising</vt:lpstr>
      <vt:lpstr>Results with denoising</vt:lpstr>
      <vt:lpstr>Iteration with denoising and final-border matting</vt:lpstr>
      <vt:lpstr>Deer Segmentation</vt:lpstr>
      <vt:lpstr>Coins</vt:lpstr>
      <vt:lpstr>Corpus Callosum</vt:lpstr>
      <vt:lpstr>Corpus Callosum</vt:lpstr>
      <vt:lpstr>Corpus Callosum</vt:lpstr>
      <vt:lpstr>PowerPoint Presentation</vt:lpstr>
    </vt:vector>
  </TitlesOfParts>
  <Company>UNC Chapel Hill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2D Image Segmentation with Graph Cuts</dc:title>
  <dc:creator>P.T, Vikram</dc:creator>
  <cp:lastModifiedBy>P.T, Vikram</cp:lastModifiedBy>
  <cp:revision>50</cp:revision>
  <dcterms:created xsi:type="dcterms:W3CDTF">2022-12-05T21:50:24Z</dcterms:created>
  <dcterms:modified xsi:type="dcterms:W3CDTF">2022-12-06T17:33:26Z</dcterms:modified>
</cp:coreProperties>
</file>